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notesMasterIdLst>
    <p:notesMasterId r:id="rId37"/>
  </p:notesMasterIdLst>
  <p:sldIdLst>
    <p:sldId id="256" r:id="rId2"/>
    <p:sldId id="258" r:id="rId3"/>
    <p:sldId id="261" r:id="rId4"/>
    <p:sldId id="293" r:id="rId5"/>
    <p:sldId id="292" r:id="rId6"/>
    <p:sldId id="259" r:id="rId7"/>
    <p:sldId id="282" r:id="rId8"/>
    <p:sldId id="260" r:id="rId9"/>
    <p:sldId id="289" r:id="rId10"/>
    <p:sldId id="280" r:id="rId11"/>
    <p:sldId id="281" r:id="rId12"/>
    <p:sldId id="279" r:id="rId13"/>
    <p:sldId id="274" r:id="rId14"/>
    <p:sldId id="263" r:id="rId15"/>
    <p:sldId id="262" r:id="rId16"/>
    <p:sldId id="268" r:id="rId17"/>
    <p:sldId id="269" r:id="rId18"/>
    <p:sldId id="270" r:id="rId19"/>
    <p:sldId id="273" r:id="rId20"/>
    <p:sldId id="272" r:id="rId21"/>
    <p:sldId id="267" r:id="rId22"/>
    <p:sldId id="283" r:id="rId23"/>
    <p:sldId id="275" r:id="rId24"/>
    <p:sldId id="264" r:id="rId25"/>
    <p:sldId id="276" r:id="rId26"/>
    <p:sldId id="285" r:id="rId27"/>
    <p:sldId id="277" r:id="rId28"/>
    <p:sldId id="287" r:id="rId29"/>
    <p:sldId id="271" r:id="rId30"/>
    <p:sldId id="286" r:id="rId31"/>
    <p:sldId id="295" r:id="rId32"/>
    <p:sldId id="266" r:id="rId33"/>
    <p:sldId id="290" r:id="rId34"/>
    <p:sldId id="294" r:id="rId35"/>
    <p:sldId id="291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2" autoAdjust="0"/>
    <p:restoredTop sz="90506" autoAdjust="0"/>
  </p:normalViewPr>
  <p:slideViewPr>
    <p:cSldViewPr>
      <p:cViewPr>
        <p:scale>
          <a:sx n="100" d="100"/>
          <a:sy n="100" d="100"/>
        </p:scale>
        <p:origin x="-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0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8E9D74F-EA58-244D-B336-016EA0BB39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3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Relationship Id="rId3" Type="http://schemas.openxmlformats.org/officeDocument/2006/relationships/hyperlink" Target="http://phsresearchintranet.partners.org/RM_Home/Documents/12.14.07%20MGH%20DHHS-Rate%20Agrmt-IDC.pdf" TargetMode="Externa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F68E9-507E-6546-92FC-322B09D801D8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7E11A-F44B-CC40-814E-BDAB46BD25EC}" type="slidenum">
              <a:rPr lang="en-US"/>
              <a:pPr/>
              <a:t>14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D654F7-4134-6349-B05D-427E47C472B0}" type="slidenum">
              <a:rPr lang="en-US"/>
              <a:pPr/>
              <a:t>15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9756E-1C00-0943-8DDC-53C6D249885C}" type="slidenum">
              <a:rPr lang="en-US"/>
              <a:pPr/>
              <a:t>16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00B59-60CA-B743-A4B6-828B8F3F1A09}" type="slidenum">
              <a:rPr lang="en-US"/>
              <a:pPr/>
              <a:t>17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A38138-21EA-7A48-940A-FC491BC715F8}" type="slidenum">
              <a:rPr lang="en-US"/>
              <a:pPr/>
              <a:t>18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grant application is assigned for 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review</a:t>
            </a:r>
            <a:r>
              <a:rPr lang="en-US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to the CSR or to one of the other IC Review groups. CSR reviews most R01s, fellowships, and small business applications. IC review groups handle applications that have Institute-specific features such as program projects, training grants, career development awards, and responses to Requests for Applications.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C6CD1-9055-B844-92A4-48C8533C0F46}" type="slidenum">
              <a:rPr lang="en-US"/>
              <a:pPr/>
              <a:t>19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B6E4-A097-1F46-9C60-31149703F8EC}" type="slidenum">
              <a:rPr lang="en-US"/>
              <a:pPr/>
              <a:t>20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A78FEB-3FAD-3748-A269-8D294775483F}" type="slidenum">
              <a:rPr lang="en-US"/>
              <a:pPr/>
              <a:t>21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9D74F-EA58-244D-B336-016EA0BB391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D4D42-1119-9A41-8844-3911A1E55E63}" type="slidenum">
              <a:rPr lang="en-US"/>
              <a:pPr/>
              <a:t>23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F27C1-05E6-DA41-B970-CBCEAF6AF5E3}" type="slidenum">
              <a:rPr lang="en-US"/>
              <a:pPr/>
              <a:t>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69E73F-A669-1346-8A7D-ADAE0CBB3F2B}" type="slidenum">
              <a:rPr lang="en-US"/>
              <a:pPr/>
              <a:t>24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0E6A1-971F-C343-AE9D-A28B68B4A276}" type="slidenum">
              <a:rPr lang="en-US"/>
              <a:pPr/>
              <a:t>25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611D0-525D-8C4C-B6EA-5F90C2218024}" type="slidenum">
              <a:rPr lang="en-US"/>
              <a:pPr/>
              <a:t>27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EF04-4FFF-DC4E-A635-018BA640BAFA}" type="slidenum">
              <a:rPr lang="en-US"/>
              <a:pPr/>
              <a:t>29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Neither</a:t>
            </a:r>
            <a:r>
              <a:rPr lang="en-US" baseline="0" dirty="0" smtClean="0"/>
              <a:t> of these links is functional, but the fringe benefit rates for Partners can be found on the link listed on Slide 27:</a:t>
            </a:r>
            <a:r>
              <a:rPr lang="en-US" dirty="0" smtClean="0">
                <a:hlinkClick r:id="rId3"/>
              </a:rPr>
              <a:t>http://resadmin.partners.org/RM_Home/Proposals/Proposal_Prep/Costs/PropCosts.aspx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9D74F-EA58-244D-B336-016EA0BB391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50C97-05E5-6049-9CF9-E35A8517A0E2}" type="slidenum">
              <a:rPr lang="en-US"/>
              <a:pPr/>
              <a:t>32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50C97-05E5-6049-9CF9-E35A8517A0E2}" type="slidenum">
              <a:rPr lang="en-US"/>
              <a:pPr/>
              <a:t>33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50C97-05E5-6049-9CF9-E35A8517A0E2}" type="slidenum">
              <a:rPr lang="en-US"/>
              <a:pPr/>
              <a:t>34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7CE2A1-B4C0-674A-ACCB-31567CEC65E2}" type="slidenum">
              <a:rPr lang="en-US"/>
              <a:pPr/>
              <a:t>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CBF0F-6B4E-484B-9242-CC7CDAC9F252}" type="slidenum">
              <a:rPr lang="en-US"/>
              <a:pPr/>
              <a:t>6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C5F18-561F-424A-B5C5-7CFB7E1AAD54}" type="slidenum">
              <a:rPr lang="en-US"/>
              <a:pPr/>
              <a:t>8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C5F18-561F-424A-B5C5-7CFB7E1AAD54}" type="slidenum">
              <a:rPr lang="en-US"/>
              <a:pPr/>
              <a:t>9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9D74F-EA58-244D-B336-016EA0BB391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C2FB9-4A35-164C-B31D-80A497DD4B90}" type="slidenum">
              <a:rPr lang="en-US"/>
              <a:pPr/>
              <a:t>12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9E40D-B6A8-B84B-8521-FC47D468DDB9}" type="slidenum">
              <a:rPr lang="en-US"/>
              <a:pPr/>
              <a:t>13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668D-FCFE-4645-AC88-E3A14B37C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AA21-C215-4749-A87B-FB8E030C1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A28E-54DE-ED48-9DAA-7AE537BF6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B645-7E4A-F645-BB4C-826D8FC43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1514-EBD8-8D45-BB81-14A040F05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3F0A-06BF-5A42-B4CD-5A93B7E5B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356F-218E-524C-8AE9-94AA9FBC3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FEBA65-694A-AD4E-9EFA-76B9BFBA95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885C-AE67-974E-9E10-F7D0E607A3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D0DAB1C-44BF-A64C-BFCB-DC20E035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4CD2-8566-B44C-9C96-3B7BA5B2D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4941B44-BA41-2744-B64B-C005D2872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rants_process/htm" TargetMode="External"/><Relationship Id="rId4" Type="http://schemas.openxmlformats.org/officeDocument/2006/relationships/hyperlink" Target="http://enhancing-peer-review.nih.gov" TargetMode="External"/><Relationship Id="rId5" Type="http://schemas.openxmlformats.org/officeDocument/2006/relationships/hyperlink" Target="http://grants.nih.gov/grants/peer/guidelines_general/scoring_system_and_procedure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search_results.htm?year=active&amp;scope=rfa" TargetMode="External"/><Relationship Id="rId4" Type="http://schemas.openxmlformats.org/officeDocument/2006/relationships/hyperlink" Target="http://grants.nih.gov/grants/guide/search_results.htm?year=active&amp;scope=pa" TargetMode="External"/><Relationship Id="rId5" Type="http://schemas.openxmlformats.org/officeDocument/2006/relationships/hyperlink" Target="http://grants.nih.gov/grants/guide/parent_announcements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grants.nih.gov/grants/guide/rfa-files/RFA-AG-10-010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cms.csr.nih.gov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submitapplication.htm" TargetMode="External"/><Relationship Id="rId4" Type="http://schemas.openxmlformats.org/officeDocument/2006/relationships/hyperlink" Target="https://public.era.nih.gov/common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1.nih.gov/grants/funding/submissionschedule.htm" TargetMode="External"/><Relationship Id="rId4" Type="http://schemas.openxmlformats.org/officeDocument/2006/relationships/hyperlink" Target="http://grants.nih.gov/grants/forms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http://resadmin.partners.org/RM_Home/default.aspxhome/" TargetMode="External"/><Relationship Id="rId4" Type="http://schemas.openxmlformats.org/officeDocument/2006/relationships/hyperlink" Target="https://resadmin.partners.org/RM_Home/Forms/Lifecycle/FTR-FormsLife.aspx" TargetMode="External"/><Relationship Id="rId5" Type="http://schemas.openxmlformats.org/officeDocument/2006/relationships/hyperlink" Target="https://resadmin.partners.org/RM_Home/Forms/Tools_Resources/Checklists/FTR-ToolsChecklists.aspx" TargetMode="External"/><Relationship Id="rId6" Type="http://schemas.openxmlformats.org/officeDocument/2006/relationships/image" Target="../media/image5.tiff"/><Relationship Id="rId7" Type="http://schemas.openxmlformats.org/officeDocument/2006/relationships/hyperlink" Target="https://infoed.partners.org/Partners_login/login.asp?CTAuthMode=BASIC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grants.nih.gov/grants/developing_budget.ht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developing_budget.htm%23modbud" TargetMode="External"/><Relationship Id="rId4" Type="http://schemas.openxmlformats.org/officeDocument/2006/relationships/hyperlink" Target="http://grants.nih.gov/grants/policy/fy2012_salary_cap_faqs.htm" TargetMode="External"/><Relationship Id="rId5" Type="http://schemas.openxmlformats.org/officeDocument/2006/relationships/hyperlink" Target="http://grants.nih.gov/grants/developing_budget.htm%23personnel" TargetMode="External"/><Relationship Id="rId6" Type="http://schemas.openxmlformats.org/officeDocument/2006/relationships/image" Target="../media/image6.tiff"/><Relationship Id="rId7" Type="http://schemas.openxmlformats.org/officeDocument/2006/relationships/hyperlink" Target="http://grants.nih.gov/grants/guide/notice-files/not-od-12-036.html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phsresearchintranet.partners.org/RM_Home/Documents/12.14.07%20MGH%20DHHS-Rate%20Agrmt-IDC.pdf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hsresearchintranet.partners.org/RM_Home/Proposals/Proposal_Prep/Costs/PropCosts.aspx" TargetMode="External"/><Relationship Id="rId4" Type="http://schemas.openxmlformats.org/officeDocument/2006/relationships/hyperlink" Target="http://phsresearchintranet.partners.org/RM_Home/Proposals/Proposal_Prep/MGH-InstitutionalFacts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www2.massgeneral.org/facultydevelopment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lcra.harvard.edu" TargetMode="External"/><Relationship Id="rId4" Type="http://schemas.openxmlformats.org/officeDocument/2006/relationships/hyperlink" Target="http://osp.mit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admin.partners.org/RM_Home/default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ms.harvard.edu/FoundationFunds" TargetMode="External"/><Relationship Id="rId4" Type="http://schemas.openxmlformats.org/officeDocument/2006/relationships/hyperlink" Target="http://catalyst.harvard.edu/funding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rants_process.htm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" TargetMode="External"/><Relationship Id="rId4" Type="http://schemas.openxmlformats.org/officeDocument/2006/relationships/hyperlink" Target="http://www.nih.gov/icd/" TargetMode="External"/><Relationship Id="rId5" Type="http://schemas.openxmlformats.org/officeDocument/2006/relationships/hyperlink" Target="http://grants.nih.gov/grants/funding/funding_program.htm" TargetMode="External"/><Relationship Id="rId6" Type="http://schemas.openxmlformats.org/officeDocument/2006/relationships/hyperlink" Target="http://grants.nih.gov/grants/funding/ac_search_results.htm" TargetMode="External"/><Relationship Id="rId7" Type="http://schemas.openxmlformats.org/officeDocument/2006/relationships/hyperlink" Target="http://projectreporter.nih.gov/reporter.cf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610600" cy="173672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Seminar on Grant Writing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09800"/>
            <a:ext cx="9144000" cy="3352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600" dirty="0">
                <a:effectLst/>
              </a:rPr>
              <a:t>Randy </a:t>
            </a:r>
            <a:r>
              <a:rPr lang="en-US" sz="3600" dirty="0" err="1">
                <a:effectLst/>
              </a:rPr>
              <a:t>Gollub</a:t>
            </a:r>
            <a:r>
              <a:rPr lang="en-US" sz="3600" dirty="0">
                <a:effectLst/>
              </a:rPr>
              <a:t>, MD PhD</a:t>
            </a:r>
          </a:p>
          <a:p>
            <a:endParaRPr lang="en-US" sz="3600" dirty="0">
              <a:effectLst/>
            </a:endParaRPr>
          </a:p>
          <a:p>
            <a:pPr algn="ctr"/>
            <a:r>
              <a:rPr lang="en-US" sz="2400" dirty="0" smtClean="0"/>
              <a:t>Psychiatrist, </a:t>
            </a:r>
            <a:r>
              <a:rPr lang="en-US" sz="2400" dirty="0" smtClean="0">
                <a:effectLst/>
              </a:rPr>
              <a:t>Massachusetts </a:t>
            </a:r>
            <a:r>
              <a:rPr lang="en-US" sz="2400" dirty="0">
                <a:effectLst/>
              </a:rPr>
              <a:t>General Hospital </a:t>
            </a:r>
            <a:endParaRPr lang="en-US" sz="2400" dirty="0"/>
          </a:p>
          <a:p>
            <a:pPr algn="ctr"/>
            <a:r>
              <a:rPr lang="en-US" sz="2400" dirty="0" smtClean="0">
                <a:effectLst/>
              </a:rPr>
              <a:t>Associate Professor of Psychiatry, Harvard </a:t>
            </a:r>
            <a:r>
              <a:rPr lang="en-US" sz="2400" dirty="0">
                <a:effectLst/>
              </a:rPr>
              <a:t>Medical School</a:t>
            </a:r>
          </a:p>
          <a:p>
            <a:pPr algn="ctr"/>
            <a:endParaRPr lang="en-US" sz="2800" dirty="0" smtClean="0">
              <a:effectLst/>
            </a:endParaRPr>
          </a:p>
          <a:p>
            <a:pPr algn="ctr"/>
            <a:r>
              <a:rPr lang="en-US" dirty="0" smtClean="0">
                <a:effectLst/>
              </a:rPr>
              <a:t>Why </a:t>
            </a:r>
            <a:r>
              <a:rPr lang="en-US" dirty="0">
                <a:effectLst/>
              </a:rPr>
              <a:t>N How,</a:t>
            </a:r>
            <a:r>
              <a:rPr lang="en-US" dirty="0" smtClean="0">
                <a:effectLst/>
              </a:rPr>
              <a:t> 04/</a:t>
            </a:r>
            <a:r>
              <a:rPr lang="en-US" dirty="0" smtClean="0"/>
              <a:t>28</a:t>
            </a:r>
            <a:r>
              <a:rPr lang="en-US" dirty="0" smtClean="0">
                <a:effectLst/>
              </a:rPr>
              <a:t>/2014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With thanks to Professor Scott Lukas, PhD, McLean Hospital for materials on content development </a:t>
            </a:r>
          </a:p>
          <a:p>
            <a:pPr algn="ctr"/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914400"/>
          </a:xfrm>
        </p:spPr>
        <p:txBody>
          <a:bodyPr/>
          <a:lstStyle/>
          <a:p>
            <a:pPr algn="ctr"/>
            <a:r>
              <a:rPr lang="en-US" sz="3600" b="1" dirty="0" smtClean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NIH</a:t>
            </a:r>
            <a:r>
              <a:rPr lang="en-US" dirty="0" smtClean="0"/>
              <a:t> </a:t>
            </a:r>
            <a:r>
              <a:rPr lang="en-US" sz="3600" b="1" dirty="0" smtClean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Reporter Search Page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62576"/>
            <a:ext cx="5106315" cy="6195424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1143000" y="3429000"/>
            <a:ext cx="1905000" cy="381000"/>
          </a:xfrm>
          <a:prstGeom prst="downArrow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 </a:t>
            </a:r>
            <a:r>
              <a:rPr lang="en-US" dirty="0" err="1" smtClean="0"/>
              <a:t>Term(s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52400" y="6629400"/>
            <a:ext cx="762000" cy="304800"/>
          </a:xfrm>
          <a:prstGeom prst="ellipse">
            <a:avLst/>
          </a:prstGeom>
          <a:noFill/>
          <a:ln w="381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2600" y="2362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out what has been funded in your area of interest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11900" y="5753100"/>
            <a:ext cx="196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Live here……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NIH Reporter Results Page</a:t>
            </a:r>
          </a:p>
        </p:txBody>
      </p:sp>
      <p:pic>
        <p:nvPicPr>
          <p:cNvPr id="5" name="Content Placeholder 4" descr="search results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1352" b="-11352"/>
          <a:stretch>
            <a:fillRect/>
          </a:stretch>
        </p:blipFill>
        <p:spPr>
          <a:xfrm>
            <a:off x="0" y="533400"/>
            <a:ext cx="9144000" cy="5541995"/>
          </a:xfrm>
        </p:spPr>
      </p:pic>
      <p:sp>
        <p:nvSpPr>
          <p:cNvPr id="6" name="Rectangle 5"/>
          <p:cNvSpPr/>
          <p:nvPr/>
        </p:nvSpPr>
        <p:spPr>
          <a:xfrm>
            <a:off x="8534400" y="2590800"/>
            <a:ext cx="60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34400" y="3403599"/>
            <a:ext cx="60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34400" y="3776134"/>
            <a:ext cx="60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34400" y="4165599"/>
            <a:ext cx="60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534400" y="4572000"/>
            <a:ext cx="60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34400" y="4910666"/>
            <a:ext cx="60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34400" y="5181600"/>
            <a:ext cx="60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34400" y="2971800"/>
            <a:ext cx="60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Timeline of NIH Grants</a:t>
            </a:r>
            <a:endParaRPr lang="en-US" sz="3600" b="1" dirty="0">
              <a:ln w="5000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blurRad="50800" dist="38100" dir="5400000" algn="tl" rotWithShape="0">
                  <a:prstClr val="black">
                    <a:alpha val="50000"/>
                  </a:prstClr>
                </a:outerShdw>
              </a:effectLst>
              <a:latin typeface="+mn-lt"/>
            </a:endParaRP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timeline:</a:t>
            </a:r>
          </a:p>
          <a:p>
            <a:pPr lvl="1"/>
            <a:r>
              <a:rPr lang="en-US" dirty="0">
                <a:hlinkClick r:id="rId3"/>
              </a:rPr>
              <a:t>http://grants.nih.gov/grants/</a:t>
            </a:r>
            <a:r>
              <a:rPr lang="en-US" dirty="0" smtClean="0">
                <a:hlinkClick r:id="rId3"/>
              </a:rPr>
              <a:t>dates.htm</a:t>
            </a:r>
            <a:endParaRPr lang="en-US" dirty="0" smtClean="0"/>
          </a:p>
          <a:p>
            <a:r>
              <a:rPr lang="en-US" dirty="0" smtClean="0"/>
              <a:t>Peer review at NIH:</a:t>
            </a:r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://grants.nih.gov/grants/peer/</a:t>
            </a:r>
            <a:r>
              <a:rPr lang="en-US" dirty="0" smtClean="0">
                <a:hlinkClick r:id="rId4"/>
              </a:rPr>
              <a:t>peer.htm </a:t>
            </a:r>
            <a:endParaRPr lang="en-US" dirty="0" smtClean="0"/>
          </a:p>
          <a:p>
            <a:r>
              <a:rPr lang="en-US" dirty="0" smtClean="0"/>
              <a:t>Scoring:</a:t>
            </a:r>
          </a:p>
          <a:p>
            <a:pPr lvl="1"/>
            <a:r>
              <a:rPr lang="en-US" dirty="0" smtClean="0">
                <a:hlinkClick r:id="rId5"/>
              </a:rPr>
              <a:t>http://grants.nih.gov/grants/peer/guidelines_general/scoring_system_and_procedure.pdf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Summary of Select Activity Codes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09600" y="1371600"/>
            <a:ext cx="8007350" cy="510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F32: NIH Training </a:t>
            </a:r>
            <a:r>
              <a:rPr lang="en-US" sz="1800" dirty="0" smtClean="0"/>
              <a:t>Grant (Individual Postdoctoral Fellowship)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Pays only post-doc salary (does not cover research costs)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These are judged based on the merit of the post-doc applying and the quality of the mentor’s data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T32: </a:t>
            </a:r>
            <a:r>
              <a:rPr lang="en-US" sz="1800" dirty="0" smtClean="0"/>
              <a:t>Institutional Research Training Grant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An </a:t>
            </a:r>
            <a:r>
              <a:rPr lang="en-US" sz="1600" dirty="0"/>
              <a:t>award given to an institution to fund postdoctoral research. Post-docs would apply for these through their institution not through the NIH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K awards support the transition to an independent investigator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Different K awards are for different types of people. Some are for MDs, others for PhDs. Some are for clinical research and others for basic science. Each type of K award has its own rules.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K awards judge the “man” (the potential of the person applying to be a good scientist), the “plan” (for research and education conducted during the grant period), and the “fan” (the </a:t>
            </a:r>
            <a:r>
              <a:rPr lang="en-US" sz="1600" dirty="0" err="1"/>
              <a:t>mentor(s</a:t>
            </a:r>
            <a:r>
              <a:rPr lang="en-US" sz="1600" dirty="0"/>
              <a:t>))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Most K awards require that you be a US citizen or hold a faculty-track position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K99: The only K award available to non-US citizen post-docs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R21 </a:t>
            </a:r>
            <a:r>
              <a:rPr lang="en-US" sz="1800" dirty="0" err="1"/>
              <a:t>vs</a:t>
            </a:r>
            <a:r>
              <a:rPr lang="en-US" sz="1800" dirty="0"/>
              <a:t> R01: Depends on the project and the outlook of the review committee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R21: 2 years of funding, for smaller exploratory projects, require less money than R01s, require less preliminary data, must hold feasibility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R01: Major projects, must have a high chance of success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RFA </a:t>
            </a:r>
            <a:r>
              <a:rPr lang="en-US" sz="3600" b="1" dirty="0" err="1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vs</a:t>
            </a:r>
            <a: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 </a:t>
            </a:r>
            <a:r>
              <a:rPr lang="en-US" sz="3600" b="1" dirty="0" smtClean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PA </a:t>
            </a:r>
            <a:r>
              <a:rPr lang="en-US" sz="3600" b="1" dirty="0" err="1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vs</a:t>
            </a:r>
            <a:r>
              <a:rPr lang="en-US" sz="3600" b="1" dirty="0" smtClean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 FOA</a:t>
            </a:r>
            <a:endParaRPr lang="en-US" sz="3600" b="1" dirty="0">
              <a:ln w="5000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blurRad="50800" dist="38100" dir="5400000" algn="tl" rotWithShape="0">
                  <a:prstClr val="black">
                    <a:alpha val="50000"/>
                  </a:prstClr>
                </a:outerShdw>
              </a:effectLst>
              <a:latin typeface="+mn-lt"/>
            </a:endParaRP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6200" y="1219200"/>
            <a:ext cx="8915400" cy="541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RFA (Request </a:t>
            </a:r>
            <a:r>
              <a:rPr lang="en-US" sz="2400" dirty="0"/>
              <a:t>for</a:t>
            </a:r>
            <a:r>
              <a:rPr lang="en-US" sz="2400" dirty="0" smtClean="0"/>
              <a:t> Application):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Invitations for applications in a well-defined scientific area to accomplish specific program objectives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The </a:t>
            </a:r>
            <a:r>
              <a:rPr lang="en-US" sz="1800" dirty="0"/>
              <a:t>score threshold needed to receive funding for</a:t>
            </a:r>
            <a:r>
              <a:rPr lang="en-US" sz="1800" dirty="0" smtClean="0"/>
              <a:t> an RFA </a:t>
            </a:r>
            <a:r>
              <a:rPr lang="en-US" sz="1800" dirty="0"/>
              <a:t>may be lower for these </a:t>
            </a:r>
            <a:r>
              <a:rPr lang="en-US" sz="1800" dirty="0" smtClean="0"/>
              <a:t>applications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For a list of current </a:t>
            </a:r>
            <a:r>
              <a:rPr lang="en-US" sz="1800" dirty="0" err="1" smtClean="0"/>
              <a:t>RFAs:</a:t>
            </a:r>
            <a:r>
              <a:rPr lang="en-US" sz="1800" dirty="0" err="1" smtClean="0">
                <a:hlinkClick r:id="rId3"/>
              </a:rPr>
              <a:t>http</a:t>
            </a:r>
            <a:r>
              <a:rPr lang="en-US" sz="1800" dirty="0" err="1">
                <a:hlinkClick r:id="rId3"/>
              </a:rPr>
              <a:t>://grants.nih.gov/grants/guide/search_results.htm?year</a:t>
            </a:r>
            <a:r>
              <a:rPr lang="en-US" sz="1800" dirty="0">
                <a:hlinkClick r:id="rId3"/>
              </a:rPr>
              <a:t>=active&amp;scope=rfa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PA </a:t>
            </a:r>
            <a:r>
              <a:rPr lang="en-US" sz="2400" dirty="0"/>
              <a:t>(Program Announcement</a:t>
            </a:r>
            <a:r>
              <a:rPr lang="en-US" sz="2400" dirty="0" smtClean="0"/>
              <a:t>):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Identifies </a:t>
            </a:r>
            <a:r>
              <a:rPr lang="en-US" sz="1800" dirty="0"/>
              <a:t>areas of increased priority and/or emphasis on particular funding mechanisms for a specific area of science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hlinkClick r:id="rId4"/>
              </a:rPr>
              <a:t>http://grants.nih.gov/grants/guide/search_results.htm?year=active&amp;scope=pa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FOA (Funding Opportunity Announcement) or Parent Announcement: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A Parent Announcement encompasses applications that do not fit into either of the above categories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NIH and other HHS Agencies have developed omnibus Parent Announcements for use by applicants who wish to submit what were formerly termed “unsolicited” applications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hlinkClick r:id="rId5"/>
              </a:rPr>
              <a:t>http://grants.nih.gov/grants/guide/parent_announcements.htm</a:t>
            </a:r>
            <a:r>
              <a:rPr lang="en-US" sz="1800" dirty="0" smtClean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Know the Rules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Always read the rules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Once you have selected an award mechanism, read the </a:t>
            </a:r>
            <a:r>
              <a:rPr lang="en-US" sz="2400" dirty="0" smtClean="0"/>
              <a:t>RFA, PA or FOA thoroughly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Announcements include: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General information common across most announcements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Unique </a:t>
            </a:r>
            <a:r>
              <a:rPr lang="en-US" sz="2000" dirty="0"/>
              <a:t>and important information</a:t>
            </a:r>
            <a:r>
              <a:rPr lang="en-US" sz="2000" dirty="0" smtClean="0"/>
              <a:t> spread </a:t>
            </a:r>
            <a:r>
              <a:rPr lang="en-US" sz="2000" dirty="0"/>
              <a:t>throughout the </a:t>
            </a:r>
            <a:r>
              <a:rPr lang="en-US" sz="2000" dirty="0" smtClean="0"/>
              <a:t>announcement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Eligibility </a:t>
            </a:r>
            <a:r>
              <a:rPr lang="en-US" sz="2000" dirty="0"/>
              <a:t>information, important dates, how long the funding period is, and budget requirements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Search for current funding announcements: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hlinkClick r:id="rId3"/>
              </a:rPr>
              <a:t>http://grants.nih.gov/grants/guide/index.html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NIH Institutes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Each institute has different people on staff and different internal politics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It’s a good idea to get to know the institute, its politics and its people. Get the people there to know you </a:t>
            </a:r>
            <a:r>
              <a:rPr lang="en-US" sz="2000" dirty="0" smtClean="0"/>
              <a:t>too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In your letter of intent/cover letter, you should direct your grant to 1-2 specific institutes for funding.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This benefits</a:t>
            </a:r>
            <a:r>
              <a:rPr lang="en-US" sz="2000" dirty="0" smtClean="0"/>
              <a:t> you </a:t>
            </a:r>
            <a:r>
              <a:rPr lang="en-US" sz="2000" dirty="0"/>
              <a:t>and the NIH. The NIH staff does not need to figure out where to send your </a:t>
            </a:r>
            <a:r>
              <a:rPr lang="en-US" sz="2000" dirty="0" smtClean="0"/>
              <a:t>grant, </a:t>
            </a:r>
            <a:r>
              <a:rPr lang="en-US" sz="2000" dirty="0"/>
              <a:t>and you are more likely to have your grant sent to the right places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Each institute has its own budget for funding grants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385175" cy="1431925"/>
          </a:xfrm>
        </p:spPr>
        <p:txBody>
          <a:bodyPr/>
          <a:lstStyle/>
          <a:p>
            <a:pPr algn="ctr"/>
            <a:r>
              <a:rPr lang="en-US" sz="3600" b="1" dirty="0" err="1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SROs</a:t>
            </a:r>
            <a: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 and POs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219200"/>
            <a:ext cx="8007350" cy="5638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/>
              <a:t>SRO (Scientific Review Officer</a:t>
            </a:r>
            <a:r>
              <a:rPr lang="en-US" sz="1800" dirty="0" smtClean="0"/>
              <a:t>):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Manages </a:t>
            </a:r>
            <a:r>
              <a:rPr lang="en-US" sz="1600" dirty="0"/>
              <a:t>your grant application through the review process.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PO (Program Officer</a:t>
            </a:r>
            <a:r>
              <a:rPr lang="en-US" sz="1600" dirty="0" smtClean="0"/>
              <a:t>):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Manages </a:t>
            </a:r>
            <a:r>
              <a:rPr lang="en-US" sz="1600" dirty="0"/>
              <a:t>funded </a:t>
            </a:r>
            <a:r>
              <a:rPr lang="en-US" sz="1600" dirty="0" smtClean="0"/>
              <a:t>grants.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Before </a:t>
            </a:r>
            <a:r>
              <a:rPr lang="en-US" sz="1800" dirty="0"/>
              <a:t>submitting a grant application,</a:t>
            </a:r>
            <a:r>
              <a:rPr lang="en-US" sz="1800" dirty="0" smtClean="0"/>
              <a:t> talk to </a:t>
            </a:r>
            <a:r>
              <a:rPr lang="en-US" sz="1800" dirty="0"/>
              <a:t>the POs and </a:t>
            </a:r>
            <a:r>
              <a:rPr lang="en-US" sz="1800" dirty="0" smtClean="0"/>
              <a:t>SROs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Questions </a:t>
            </a:r>
            <a:r>
              <a:rPr lang="en-US" sz="1600" dirty="0"/>
              <a:t>about whether or not a project is fundable and worth submitting are best left to your mentors.</a:t>
            </a:r>
          </a:p>
          <a:p>
            <a:pPr lvl="1">
              <a:lnSpc>
                <a:spcPct val="80000"/>
              </a:lnSpc>
            </a:pPr>
            <a:r>
              <a:rPr lang="en-US" sz="1600" dirty="0" err="1"/>
              <a:t>SROs</a:t>
            </a:r>
            <a:r>
              <a:rPr lang="en-US" sz="1600" dirty="0"/>
              <a:t> and POs</a:t>
            </a:r>
            <a:r>
              <a:rPr lang="en-US" sz="1600" dirty="0" smtClean="0"/>
              <a:t> can help you determine </a:t>
            </a:r>
            <a:r>
              <a:rPr lang="en-US" sz="1600" dirty="0"/>
              <a:t>if a project is applicable</a:t>
            </a:r>
            <a:r>
              <a:rPr lang="en-US" sz="1600" dirty="0" smtClean="0"/>
              <a:t> to their </a:t>
            </a:r>
            <a:r>
              <a:rPr lang="en-US" sz="1600" dirty="0"/>
              <a:t>funding </a:t>
            </a:r>
            <a:r>
              <a:rPr lang="en-US" sz="1600" dirty="0" smtClean="0"/>
              <a:t>agency and/or the most appropriate study section for your application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You can contact several different POs and </a:t>
            </a:r>
            <a:r>
              <a:rPr lang="en-US" sz="1600" dirty="0" err="1"/>
              <a:t>SROs</a:t>
            </a:r>
            <a:r>
              <a:rPr lang="en-US" sz="1600" dirty="0" smtClean="0"/>
              <a:t> from different institutes. </a:t>
            </a:r>
            <a:r>
              <a:rPr lang="en-US" sz="1600" dirty="0"/>
              <a:t>Some people will be more helpful than others. However, the staff at NIH is small and there are a limited number of people to speak </a:t>
            </a:r>
            <a:r>
              <a:rPr lang="en-US" sz="1600" dirty="0" smtClean="0"/>
              <a:t>with.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It is the job of </a:t>
            </a:r>
            <a:r>
              <a:rPr lang="en-US" sz="1600" dirty="0" err="1"/>
              <a:t>SROs</a:t>
            </a:r>
            <a:r>
              <a:rPr lang="en-US" sz="1600" dirty="0"/>
              <a:t> and POs to help you. Feel free to contact them about most questions you may have. 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Many </a:t>
            </a:r>
            <a:r>
              <a:rPr lang="en-US" sz="1600" dirty="0" err="1"/>
              <a:t>SROs</a:t>
            </a:r>
            <a:r>
              <a:rPr lang="en-US" sz="1600" dirty="0"/>
              <a:t> and POs are helpful and want you to succeed. You can develop a long lasting working relationship with these people. For this reason, it is best to be friendly and nice when speaking with the </a:t>
            </a:r>
            <a:r>
              <a:rPr lang="en-US" sz="1600" dirty="0" err="1"/>
              <a:t>SROs</a:t>
            </a:r>
            <a:r>
              <a:rPr lang="en-US" sz="1600" dirty="0"/>
              <a:t> and POs.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When you have chosen a RFA or PA, check the funding announcement to get a list of contacts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NIH institutes will often set up booths at many national meetings</a:t>
            </a:r>
            <a:r>
              <a:rPr lang="en-US" sz="1800" dirty="0" smtClean="0"/>
              <a:t> and hold </a:t>
            </a:r>
            <a:r>
              <a:rPr lang="en-US" sz="1800" dirty="0"/>
              <a:t>grant-writing workshops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Review Process – Study Sections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Center for Scientific Review (CSR</a:t>
            </a:r>
            <a:r>
              <a:rPr lang="en-US" sz="2200" dirty="0" smtClean="0"/>
              <a:t>) or one of the other IC Review groups</a:t>
            </a:r>
            <a:endParaRPr lang="en-US" sz="22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Organizes peer review groups and study sections to evaluate grants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hlinkClick r:id="rId3"/>
              </a:rPr>
              <a:t>http://cms.csr.nih.gov/</a:t>
            </a:r>
            <a:r>
              <a:rPr lang="en-US" sz="1800" dirty="0" smtClean="0"/>
              <a:t>   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Once </a:t>
            </a:r>
            <a:r>
              <a:rPr lang="en-US" sz="2200" dirty="0"/>
              <a:t>submitted to NIH, grants are assigned to a study </a:t>
            </a:r>
            <a:r>
              <a:rPr lang="en-US" sz="2200" dirty="0" smtClean="0"/>
              <a:t>section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Study sections are made up of individuals with expertise in a particular field/scientific domain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Standing study section: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Review most investigator-initiated applications (both permanent and temporary members)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Special emphasis panel: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Review applications on specific topics (only temporary members)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Request </a:t>
            </a:r>
            <a:r>
              <a:rPr lang="en-US" sz="2200" dirty="0"/>
              <a:t>a particular study section if</a:t>
            </a:r>
            <a:r>
              <a:rPr lang="en-US" sz="2200" dirty="0" smtClean="0"/>
              <a:t> the roster includes people with pertinent expertise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If </a:t>
            </a:r>
            <a:r>
              <a:rPr lang="en-US" sz="2200" dirty="0"/>
              <a:t>a study section does not contain </a:t>
            </a:r>
            <a:r>
              <a:rPr lang="en-US" sz="2200" dirty="0" smtClean="0"/>
              <a:t>members with the appropriate expertise to review your application you can work with the SRO to request and recommend an additional reviewer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Review Process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SROs </a:t>
            </a:r>
            <a:r>
              <a:rPr lang="en-US" dirty="0"/>
              <a:t>and POs sit in on the review process. They can help clarify some of the issues raised by the review </a:t>
            </a:r>
            <a:r>
              <a:rPr lang="en-US" dirty="0" smtClean="0"/>
              <a:t>panel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244475"/>
            <a:ext cx="8839200" cy="143192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Why</a:t>
            </a:r>
            <a:r>
              <a:rPr lang="en-US" sz="3600" b="1" dirty="0" smtClean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 Are Grant Applications Important</a:t>
            </a:r>
            <a: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Success in research is measured by the </a:t>
            </a:r>
            <a:r>
              <a:rPr lang="en-US" dirty="0" smtClean="0"/>
              <a:t>impact and quality </a:t>
            </a:r>
            <a:r>
              <a:rPr lang="en-US" dirty="0"/>
              <a:t>of </a:t>
            </a:r>
            <a:r>
              <a:rPr lang="en-US" dirty="0" smtClean="0"/>
              <a:t>publications (only secondarily by the number of papers)</a:t>
            </a:r>
          </a:p>
          <a:p>
            <a:r>
              <a:rPr lang="en-US" dirty="0"/>
              <a:t>G</a:t>
            </a:r>
            <a:r>
              <a:rPr lang="en-US" dirty="0" smtClean="0"/>
              <a:t>rants </a:t>
            </a:r>
            <a:r>
              <a:rPr lang="en-US" dirty="0"/>
              <a:t>are necessary to </a:t>
            </a:r>
            <a:r>
              <a:rPr lang="en-US" dirty="0" smtClean="0"/>
              <a:t>pay your salary if you have a “soft money” position, to fund </a:t>
            </a:r>
            <a:r>
              <a:rPr lang="en-US" dirty="0"/>
              <a:t>research and </a:t>
            </a:r>
            <a:r>
              <a:rPr lang="en-US" dirty="0" smtClean="0"/>
              <a:t>to </a:t>
            </a:r>
            <a:r>
              <a:rPr lang="en-US" dirty="0"/>
              <a:t>advance academic </a:t>
            </a:r>
            <a:r>
              <a:rPr lang="en-US" dirty="0" smtClean="0"/>
              <a:t>rank </a:t>
            </a:r>
          </a:p>
          <a:p>
            <a:r>
              <a:rPr lang="en-US" dirty="0" smtClean="0"/>
              <a:t>Only </a:t>
            </a:r>
            <a:r>
              <a:rPr lang="en-US" i="1" u="sng" dirty="0" smtClean="0"/>
              <a:t>well executed</a:t>
            </a:r>
            <a:r>
              <a:rPr lang="en-US" dirty="0" smtClean="0"/>
              <a:t> grant applications are funded- all are very competitive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Grant</a:t>
            </a:r>
            <a:r>
              <a:rPr lang="en-US" sz="3600" dirty="0"/>
              <a:t> </a:t>
            </a:r>
            <a: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Applications and Forms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447800"/>
            <a:ext cx="7467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Most competing grant applications to NIH require electronic submission.</a:t>
            </a:r>
          </a:p>
          <a:p>
            <a:pPr lvl="1"/>
            <a:r>
              <a:rPr lang="en-US" dirty="0" smtClean="0">
                <a:hlinkClick r:id="rId3"/>
              </a:rPr>
              <a:t> http://grants.nih.gov/grants/submitapplication.htm</a:t>
            </a:r>
            <a:endParaRPr lang="en-US" dirty="0" smtClean="0"/>
          </a:p>
          <a:p>
            <a:r>
              <a:rPr lang="en-US" b="1" i="1" dirty="0" smtClean="0"/>
              <a:t>Organizations (MGH, BWH, etc.) </a:t>
            </a:r>
            <a:r>
              <a:rPr lang="en-US" dirty="0" smtClean="0"/>
              <a:t>submit </a:t>
            </a:r>
            <a:r>
              <a:rPr lang="en-US" dirty="0" smtClean="0"/>
              <a:t>applications via </a:t>
            </a:r>
            <a:r>
              <a:rPr lang="en-US" sz="2968" dirty="0" smtClean="0">
                <a:hlinkClick r:id="rId3"/>
              </a:rPr>
              <a:t>www.grants.gov</a:t>
            </a:r>
            <a:r>
              <a:rPr lang="en-US" dirty="0" smtClean="0"/>
              <a:t>, an online portal, on your behalf to all Federal agencies.</a:t>
            </a:r>
          </a:p>
          <a:p>
            <a:r>
              <a:rPr lang="en-US" b="1" i="1" dirty="0" smtClean="0"/>
              <a:t>Applicants (PIs) </a:t>
            </a:r>
            <a:r>
              <a:rPr lang="en-US" dirty="0" smtClean="0"/>
              <a:t>must follow their application through </a:t>
            </a:r>
            <a:r>
              <a:rPr lang="en-US" dirty="0" err="1" smtClean="0"/>
              <a:t>eRA</a:t>
            </a:r>
            <a:r>
              <a:rPr lang="en-US" dirty="0" smtClean="0"/>
              <a:t> Commons, NIH’s electronic system for grants administration, to complete the submission process. </a:t>
            </a:r>
          </a:p>
          <a:p>
            <a:pPr lvl="1"/>
            <a:r>
              <a:rPr lang="en-US" dirty="0" smtClean="0">
                <a:hlinkClick r:id="rId4"/>
              </a:rPr>
              <a:t>https://public.era.nih.gov/commons</a:t>
            </a:r>
            <a:endParaRPr lang="en-US" dirty="0" smtClean="0"/>
          </a:p>
          <a:p>
            <a:pPr lvl="1"/>
            <a:r>
              <a:rPr lang="en-US" dirty="0" err="1" smtClean="0"/>
              <a:t>eRA</a:t>
            </a:r>
            <a:r>
              <a:rPr lang="en-US" dirty="0" smtClean="0"/>
              <a:t> Commons is also used to track funded grants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Submitting A Proposal (NIH)</a:t>
            </a:r>
            <a:endParaRPr lang="en-US" sz="3600" b="1" dirty="0">
              <a:ln w="5000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blurRad="50800" dist="38100" dir="5400000" algn="tl" rotWithShape="0">
                  <a:prstClr val="black">
                    <a:alpha val="50000"/>
                  </a:prstClr>
                </a:outerShdw>
              </a:effectLst>
              <a:latin typeface="+mn-lt"/>
            </a:endParaRP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Check </a:t>
            </a:r>
            <a:r>
              <a:rPr lang="en-US" dirty="0"/>
              <a:t>the grant announcement for specifics regarding dates and </a:t>
            </a:r>
            <a:r>
              <a:rPr lang="en-US" dirty="0" smtClean="0"/>
              <a:t>deadlines</a:t>
            </a:r>
          </a:p>
          <a:p>
            <a:pPr lvl="1"/>
            <a:r>
              <a:rPr lang="en-US" dirty="0" smtClean="0"/>
              <a:t>NIH Deadlines:</a:t>
            </a:r>
          </a:p>
          <a:p>
            <a:pPr lvl="2"/>
            <a:r>
              <a:rPr lang="en-US" dirty="0">
                <a:hlinkClick r:id="rId3"/>
              </a:rPr>
              <a:t>http://grants1.nih.gov/grants/funding/</a:t>
            </a:r>
            <a:r>
              <a:rPr lang="en-US" dirty="0" smtClean="0">
                <a:hlinkClick r:id="rId3"/>
              </a:rPr>
              <a:t>submissionschedule.htm</a:t>
            </a:r>
            <a:endParaRPr lang="en-US" dirty="0" smtClean="0"/>
          </a:p>
          <a:p>
            <a:r>
              <a:rPr lang="en-US" dirty="0" smtClean="0"/>
              <a:t>Register for </a:t>
            </a:r>
            <a:r>
              <a:rPr lang="en-US" dirty="0" err="1" smtClean="0"/>
              <a:t>grants.gov</a:t>
            </a:r>
            <a:r>
              <a:rPr lang="en-US" dirty="0" smtClean="0"/>
              <a:t> and </a:t>
            </a:r>
            <a:r>
              <a:rPr lang="en-US" dirty="0" err="1" smtClean="0"/>
              <a:t>eRA</a:t>
            </a:r>
            <a:r>
              <a:rPr lang="en-US" dirty="0" smtClean="0"/>
              <a:t> Commons early!</a:t>
            </a:r>
          </a:p>
          <a:p>
            <a:r>
              <a:rPr lang="en-US" dirty="0" smtClean="0"/>
              <a:t>Submit early!</a:t>
            </a:r>
          </a:p>
          <a:p>
            <a:r>
              <a:rPr lang="en-US" dirty="0" smtClean="0"/>
              <a:t>Always download new forms/templates for each grant submission as forms change often</a:t>
            </a:r>
          </a:p>
          <a:p>
            <a:pPr lvl="1"/>
            <a:r>
              <a:rPr lang="en-US" dirty="0" smtClean="0">
                <a:hlinkClick r:id="rId4"/>
              </a:rPr>
              <a:t>http://grants.nih.gov/grants/forms.htm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Submitting A Proposal (Partners)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14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Partners Research Management: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://resadmin.partners.org/RM_Home/</a:t>
            </a:r>
            <a:r>
              <a:rPr lang="en-US" dirty="0" smtClean="0">
                <a:hlinkClick r:id="rId3"/>
              </a:rPr>
              <a:t>default.aspx/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Partners requires internal forms</a:t>
            </a:r>
          </a:p>
          <a:p>
            <a:pPr lvl="1"/>
            <a:r>
              <a:rPr lang="en-US" dirty="0" smtClean="0"/>
              <a:t>Forms: </a:t>
            </a:r>
            <a:r>
              <a:rPr lang="en-US" dirty="0">
                <a:hlinkClick r:id="rId4"/>
              </a:rPr>
              <a:t>https://resadmin.partners.org/RM_Home/Forms/Lifecycle/FTR-</a:t>
            </a:r>
            <a:r>
              <a:rPr lang="en-US" dirty="0" smtClean="0">
                <a:hlinkClick r:id="rId4"/>
              </a:rPr>
              <a:t>FormsLife.aspx</a:t>
            </a:r>
            <a:endParaRPr lang="en-US" dirty="0"/>
          </a:p>
          <a:p>
            <a:pPr lvl="1"/>
            <a:r>
              <a:rPr lang="en-US" dirty="0" smtClean="0"/>
              <a:t>Checklists: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err="1">
                <a:hlinkClick r:id="rId5"/>
              </a:rPr>
              <a:t>resadmin.partners.org</a:t>
            </a:r>
            <a:r>
              <a:rPr lang="en-US" dirty="0">
                <a:hlinkClick r:id="rId5"/>
              </a:rPr>
              <a:t>/</a:t>
            </a:r>
            <a:r>
              <a:rPr lang="en-US" dirty="0" err="1">
                <a:hlinkClick r:id="rId5"/>
              </a:rPr>
              <a:t>RM_Home</a:t>
            </a:r>
            <a:r>
              <a:rPr lang="en-US" dirty="0">
                <a:hlinkClick r:id="rId5"/>
              </a:rPr>
              <a:t>/Forms/</a:t>
            </a:r>
            <a:r>
              <a:rPr lang="en-US" dirty="0" err="1">
                <a:hlinkClick r:id="rId5"/>
              </a:rPr>
              <a:t>Tools_Resources</a:t>
            </a:r>
            <a:r>
              <a:rPr lang="en-US" dirty="0">
                <a:hlinkClick r:id="rId5"/>
              </a:rPr>
              <a:t>/Checklists/FTR-</a:t>
            </a:r>
            <a:r>
              <a:rPr lang="en-US" dirty="0" err="1" smtClean="0">
                <a:hlinkClick r:id="rId5"/>
              </a:rPr>
              <a:t>ToolsChecklists.aspx</a:t>
            </a:r>
            <a:endParaRPr lang="en-US" dirty="0" smtClean="0"/>
          </a:p>
          <a:p>
            <a:pPr marL="448056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deadlines.tiff"/>
          <p:cNvPicPr>
            <a:picLocks noGrp="1" noChangeAspect="1"/>
          </p:cNvPicPr>
          <p:nvPr>
            <p:ph sz="half" idx="2"/>
          </p:nvPr>
        </p:nvPicPr>
        <p:blipFill>
          <a:blip r:embed="rId6"/>
          <a:srcRect t="-96438" b="-96438"/>
          <a:stretch>
            <a:fillRect/>
          </a:stretch>
        </p:blipFill>
        <p:spPr>
          <a:xfrm>
            <a:off x="4572000" y="914400"/>
            <a:ext cx="4038600" cy="4906963"/>
          </a:xfrm>
        </p:spPr>
      </p:pic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4572000" y="1524000"/>
            <a:ext cx="4038600" cy="1066800"/>
          </a:xfrm>
        </p:spPr>
        <p:txBody>
          <a:bodyPr>
            <a:normAutofit fontScale="77500" lnSpcReduction="20000"/>
          </a:bodyPr>
          <a:lstStyle/>
          <a:p>
            <a:r>
              <a:rPr lang="en-US" sz="2353" b="0" dirty="0" smtClean="0">
                <a:solidFill>
                  <a:schemeClr val="tx1"/>
                </a:solidFill>
              </a:rPr>
              <a:t>Partners requires</a:t>
            </a:r>
            <a:r>
              <a:rPr lang="en-US" b="0" dirty="0" smtClean="0"/>
              <a:t> </a:t>
            </a:r>
            <a:r>
              <a:rPr lang="en-US" sz="2353" b="0" dirty="0" smtClean="0">
                <a:solidFill>
                  <a:schemeClr val="tx1"/>
                </a:solidFill>
              </a:rPr>
              <a:t>internal review of all NIH grants before NIH Submission.</a:t>
            </a:r>
          </a:p>
          <a:p>
            <a:pPr lvl="1"/>
            <a:r>
              <a:rPr lang="en-US" sz="1953" b="0" dirty="0" smtClean="0">
                <a:solidFill>
                  <a:schemeClr val="tx1"/>
                </a:solidFill>
              </a:rPr>
              <a:t>Deadlines: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0" y="4419600"/>
            <a:ext cx="4038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All proposals will be developed, submitted, and tracked online using </a:t>
            </a:r>
            <a:r>
              <a:rPr lang="en-US" dirty="0" err="1" smtClean="0"/>
              <a:t>InfoED</a:t>
            </a:r>
            <a:r>
              <a:rPr lang="en-US" dirty="0" smtClean="0"/>
              <a:t> (link works upon login)</a:t>
            </a:r>
            <a:endParaRPr lang="en-US" dirty="0" smtClean="0"/>
          </a:p>
          <a:p>
            <a:r>
              <a:rPr lang="en-US" sz="1400" dirty="0" smtClean="0">
                <a:hlinkClick r:id="rId7"/>
              </a:rPr>
              <a:t>https://infoed.partners.org/Partners_login/login.asp?CTAuthMode=BASIC</a:t>
            </a:r>
            <a:r>
              <a:rPr lang="en-US" sz="1400" dirty="0" smtClean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Letter</a:t>
            </a:r>
            <a:r>
              <a:rPr lang="en-US" sz="4000" dirty="0"/>
              <a:t> </a:t>
            </a:r>
            <a: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of Intent/Cover Letter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0"/>
            <a:ext cx="7467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/>
              <a:t>Some</a:t>
            </a:r>
            <a:r>
              <a:rPr lang="en-US" sz="2600" dirty="0" smtClean="0"/>
              <a:t> grant announcements </a:t>
            </a:r>
            <a:r>
              <a:rPr lang="en-US" sz="2600" dirty="0"/>
              <a:t>request a letter of </a:t>
            </a:r>
            <a:r>
              <a:rPr lang="en-US" sz="2600" dirty="0" smtClean="0"/>
              <a:t>intent, whereas </a:t>
            </a:r>
            <a:r>
              <a:rPr lang="en-US" sz="2600" dirty="0"/>
              <a:t>others do not</a:t>
            </a: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A formal </a:t>
            </a:r>
            <a:r>
              <a:rPr lang="en-US" sz="2600" dirty="0"/>
              <a:t>letter of intent or cover </a:t>
            </a:r>
            <a:r>
              <a:rPr lang="en-US" sz="2600" dirty="0" smtClean="0"/>
              <a:t>letter includes:</a:t>
            </a:r>
            <a:endParaRPr lang="en-US" sz="2600" dirty="0"/>
          </a:p>
          <a:p>
            <a:pPr lvl="1">
              <a:lnSpc>
                <a:spcPct val="80000"/>
              </a:lnSpc>
            </a:pPr>
            <a:r>
              <a:rPr lang="en-US" sz="2200" dirty="0"/>
              <a:t>Funding announcement you are replying to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Institutes you would like to send your application to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Review panels you think would be most appropriate for your project</a:t>
            </a: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Sending </a:t>
            </a:r>
            <a:r>
              <a:rPr lang="en-US" sz="2600" dirty="0"/>
              <a:t>your grant to the right place can also increase your success in the review </a:t>
            </a:r>
            <a:r>
              <a:rPr lang="en-US" sz="2600" dirty="0" smtClean="0"/>
              <a:t>process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You may consider calling ahead to the SRO to let them know you are submitting a grant application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2000" dirty="0"/>
          </a:p>
          <a:p>
            <a:pPr lvl="1">
              <a:lnSpc>
                <a:spcPct val="80000"/>
              </a:lnSpc>
              <a:buFont typeface="Wingdings" charset="2"/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Budget Writing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0"/>
            <a:ext cx="74676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Check the rules of the grant announcement to find budget restrictions. This includes the budget limits and whether a modular budget is allowed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Use </a:t>
            </a:r>
            <a:r>
              <a:rPr lang="en-US" sz="2600" dirty="0" err="1" smtClean="0"/>
              <a:t>InfoED</a:t>
            </a:r>
            <a:r>
              <a:rPr lang="en-US" sz="2600" dirty="0" smtClean="0"/>
              <a:t> (where available) or </a:t>
            </a:r>
            <a:r>
              <a:rPr lang="en-US" sz="2600" dirty="0"/>
              <a:t>the budget template</a:t>
            </a:r>
            <a:r>
              <a:rPr lang="en-US" sz="2600" dirty="0" smtClean="0"/>
              <a:t> on </a:t>
            </a:r>
            <a:r>
              <a:rPr lang="en-US" sz="2600" dirty="0"/>
              <a:t>the Partners Research Management website</a:t>
            </a:r>
            <a:r>
              <a:rPr lang="en-US" sz="26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Request the appropriate amount of money to conduct your research properly and honestly. This includes a consideration of cohort size, outcome measures, and power. </a:t>
            </a: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>
                <a:hlinkClick r:id="rId3"/>
              </a:rPr>
              <a:t>http://grants.nih.gov/grants/developing_budget.htm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Modular Budget </a:t>
            </a:r>
            <a:r>
              <a:rPr lang="en-US" sz="3600" b="1" dirty="0" err="1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vs</a:t>
            </a:r>
            <a: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 Detailed Budget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04800" y="1371600"/>
            <a:ext cx="50292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Modular budget: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Lump sums of $25,000 intervals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Must include: personal justification, consortium justification (where applicable), additional narrative justification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hlinkClick r:id="rId3"/>
              </a:rPr>
              <a:t>http://grants.nih.gov/grants/developing_budget.htm#modbud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Detailed budget: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Includes: personnel (</a:t>
            </a:r>
            <a:r>
              <a:rPr lang="en-US" sz="2000" dirty="0" smtClean="0">
                <a:solidFill>
                  <a:srgbClr val="FF0000"/>
                </a:solidFill>
              </a:rPr>
              <a:t>new salary cap; </a:t>
            </a:r>
            <a:r>
              <a:rPr lang="en-US" sz="2000" u="sng" dirty="0">
                <a:hlinkClick r:id="rId4"/>
              </a:rPr>
              <a:t>http://grants.nih.gov/grants/policy/fy2012_salary_cap_faqs.htm</a:t>
            </a:r>
            <a:r>
              <a:rPr lang="en-US" sz="2000" dirty="0" smtClean="0"/>
              <a:t>), equipment, travel, trainees, materials and supplies, animals, publications, consultants, computer, alterations, patient care, tuition, and other costs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hlinkClick r:id="rId5"/>
              </a:rPr>
              <a:t>http://grants.nih.gov/grants/developing_budget.htm#personnel</a:t>
            </a:r>
            <a:r>
              <a:rPr lang="en-US" sz="2000" dirty="0" smtClean="0"/>
              <a:t> </a:t>
            </a:r>
          </a:p>
        </p:txBody>
      </p:sp>
      <p:pic>
        <p:nvPicPr>
          <p:cNvPr id="5" name="Content Placeholder 4" descr="budget.tiff"/>
          <p:cNvPicPr>
            <a:picLocks noGrp="1" noChangeAspect="1"/>
          </p:cNvPicPr>
          <p:nvPr>
            <p:ph sz="half" idx="2"/>
          </p:nvPr>
        </p:nvPicPr>
        <p:blipFill>
          <a:blip r:embed="rId6"/>
          <a:srcRect t="-31167" b="-31167"/>
          <a:stretch>
            <a:fillRect/>
          </a:stretch>
        </p:blipFill>
        <p:spPr>
          <a:xfrm>
            <a:off x="5257800" y="304800"/>
            <a:ext cx="3657600" cy="5257800"/>
          </a:xfrm>
        </p:spPr>
      </p:pic>
      <p:sp>
        <p:nvSpPr>
          <p:cNvPr id="2" name="TextBox 1"/>
          <p:cNvSpPr txBox="1"/>
          <p:nvPr/>
        </p:nvSpPr>
        <p:spPr>
          <a:xfrm>
            <a:off x="5943600" y="4876800"/>
            <a:ext cx="3048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Cost of living adjustments no longer allowed!  Get your promotion/salary negotiation done in advance.</a:t>
            </a:r>
          </a:p>
          <a:p>
            <a:pPr algn="ctr"/>
            <a:r>
              <a:rPr lang="en-US" sz="1400" u="sng" dirty="0" smtClean="0">
                <a:hlinkClick r:id="rId7"/>
              </a:rPr>
              <a:t>http</a:t>
            </a:r>
            <a:r>
              <a:rPr lang="en-US" sz="1400" u="sng" dirty="0">
                <a:hlinkClick r:id="rId7"/>
              </a:rPr>
              <a:t>://grants.nih.gov/grants/guide/notice-files/not-od-12-036.html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76962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Budget (continued)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Having a budget planned out is essential to conduct honest research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A full budget is required for Just-In-Time (JIT) submissions, which are requested if your project received a good score at review and is likely to be funded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For some categories (ex. office supplies) it is fine to put a rough estimate of the amount of money you need on the application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Get help from the grants or sponsored programs office within your own institution, your departmental administrative officials, and your peers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Things to take into consideration: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Indirect (F&amp;A) vs. direct costs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Salaries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Fringe benefit rates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Departmental fees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IT support (</a:t>
            </a:r>
            <a:r>
              <a:rPr lang="en-US" sz="1800" dirty="0" err="1" smtClean="0"/>
              <a:t>Martinos</a:t>
            </a:r>
            <a:r>
              <a:rPr lang="en-US" sz="1800" dirty="0" smtClean="0"/>
              <a:t> &amp;/or your parent institution)</a:t>
            </a:r>
            <a:endParaRPr lang="en-US" sz="16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Indirect Costs (F&amp;A)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0"/>
            <a:ext cx="7467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Remember to consider </a:t>
            </a:r>
            <a:r>
              <a:rPr lang="en-US" dirty="0" smtClean="0"/>
              <a:t>indirect rates </a:t>
            </a:r>
            <a:r>
              <a:rPr lang="en-US" dirty="0"/>
              <a:t>in your </a:t>
            </a:r>
            <a:r>
              <a:rPr lang="en-US" dirty="0" smtClean="0"/>
              <a:t>budget</a:t>
            </a:r>
          </a:p>
          <a:p>
            <a:r>
              <a:rPr lang="en-US" dirty="0" smtClean="0"/>
              <a:t>Each Partners entity negotiates a multi-year agreement of predetermined F&amp;A rates with DHHS every 3-4 years.</a:t>
            </a:r>
          </a:p>
          <a:p>
            <a:r>
              <a:rPr lang="en-US" dirty="0"/>
              <a:t>Partners charges </a:t>
            </a:r>
            <a:r>
              <a:rPr lang="en-US" dirty="0" err="1"/>
              <a:t>indirects</a:t>
            </a:r>
            <a:r>
              <a:rPr lang="en-US" dirty="0"/>
              <a:t> on all grants</a:t>
            </a:r>
          </a:p>
          <a:p>
            <a:pPr lvl="1"/>
            <a:r>
              <a:rPr lang="en-US" dirty="0" err="1"/>
              <a:t>Indirects</a:t>
            </a:r>
            <a:r>
              <a:rPr lang="en-US" dirty="0"/>
              <a:t> are used to fund</a:t>
            </a:r>
            <a:r>
              <a:rPr lang="en-US" dirty="0" smtClean="0"/>
              <a:t> institutional resources</a:t>
            </a:r>
          </a:p>
          <a:p>
            <a:pPr lvl="1"/>
            <a:r>
              <a:rPr lang="en-US" dirty="0" smtClean="0"/>
              <a:t>Current Partners Agreement (May 6, 2011)</a:t>
            </a:r>
          </a:p>
          <a:p>
            <a:pPr lvl="2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://resadmin.partners.org/RM_Home/Proposals/Proposal_Prep/Costs/</a:t>
            </a:r>
            <a:r>
              <a:rPr lang="en-US" dirty="0" smtClean="0">
                <a:hlinkClick r:id="rId3"/>
              </a:rPr>
              <a:t>PropCosts.aspx</a:t>
            </a:r>
            <a:endParaRPr lang="en-US" dirty="0" smtClean="0"/>
          </a:p>
          <a:p>
            <a:pPr lvl="2"/>
            <a:r>
              <a:rPr lang="en-US" dirty="0" smtClean="0"/>
              <a:t>Current Indirect rate = 74% (FY2013)</a:t>
            </a:r>
          </a:p>
          <a:p>
            <a:pPr lvl="2"/>
            <a:r>
              <a:rPr lang="en-US" dirty="0" smtClean="0"/>
              <a:t>Complex, read the full policy</a:t>
            </a:r>
          </a:p>
          <a:p>
            <a:pPr>
              <a:buFont typeface="Wingdings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&amp;a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8607" r="-18607"/>
          <a:stretch>
            <a:fillRect/>
          </a:stretch>
        </p:blipFill>
        <p:spPr>
          <a:xfrm>
            <a:off x="-228600" y="228600"/>
            <a:ext cx="9680900" cy="58674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Salaries</a:t>
            </a:r>
            <a:r>
              <a:rPr lang="en-US" sz="4000" dirty="0"/>
              <a:t> </a:t>
            </a:r>
            <a: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and Percent Effort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Salary ranges are dependent on official title and years of experience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Discuss your salary with your mentor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Raises can be requested at the departmental level upon success with grant submissions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Special permission is required for raises &gt;6%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The Center for Faculty Development provides </a:t>
            </a:r>
            <a:r>
              <a:rPr lang="en-US" sz="1800" dirty="0"/>
              <a:t>consultation on professional staff compensation at </a:t>
            </a:r>
            <a:r>
              <a:rPr lang="en-US" sz="1800" dirty="0" smtClean="0"/>
              <a:t>Partners (see slide 31) 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Maximum Percent Effort allowed is 100% / 12 Calendar Months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In the “overlap” section of your Other Support page, it should explain how percent effort will be changed to maintain no more than 100</a:t>
            </a:r>
            <a:r>
              <a:rPr lang="en-US" sz="1800" dirty="0" smtClean="0"/>
              <a:t>%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Special approval is needed for changes to percent effort of 25% or more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Work with your grant administrator to adjust your support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How to write a successful </a:t>
            </a:r>
            <a:r>
              <a:rPr lang="en-US" sz="3600" b="1" dirty="0" smtClean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grant </a:t>
            </a:r>
            <a: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/>
            </a:r>
            <a:b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</a:br>
            <a: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Step 1: The Idea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524000"/>
            <a:ext cx="8001000" cy="487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Competition for grants is extremely high. No sloppiness in grant preparation will be tolerated </a:t>
            </a:r>
            <a:r>
              <a:rPr lang="en-US" sz="1800" dirty="0" smtClean="0"/>
              <a:t>(proofread &amp; edit!).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Good grant applications: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Address </a:t>
            </a:r>
            <a:r>
              <a:rPr lang="en-US" sz="1600" dirty="0"/>
              <a:t>a previously unanswered scientific question or </a:t>
            </a:r>
            <a:r>
              <a:rPr lang="en-US" sz="1600" dirty="0" smtClean="0"/>
              <a:t>seek </a:t>
            </a:r>
            <a:r>
              <a:rPr lang="en-US" sz="1600" dirty="0"/>
              <a:t>to resolve controversies in</a:t>
            </a:r>
            <a:r>
              <a:rPr lang="en-US" sz="1600" dirty="0" smtClean="0"/>
              <a:t> a known </a:t>
            </a:r>
            <a:r>
              <a:rPr lang="en-US" sz="1600" dirty="0"/>
              <a:t>body of knowledge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Develop specific </a:t>
            </a:r>
            <a:r>
              <a:rPr lang="en-US" sz="1600" dirty="0"/>
              <a:t>aims, as well as feasible methods and a reasonable hypothesis for each </a:t>
            </a:r>
            <a:r>
              <a:rPr lang="en-US" sz="1600" dirty="0" smtClean="0"/>
              <a:t>aim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Only </a:t>
            </a:r>
            <a:r>
              <a:rPr lang="en-US" sz="1800" dirty="0"/>
              <a:t>write fundable grants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The climate of research changes fast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Discuss the project with mentors</a:t>
            </a:r>
            <a:r>
              <a:rPr lang="en-US" sz="1600" dirty="0" smtClean="0"/>
              <a:t> to determine if </a:t>
            </a:r>
            <a:r>
              <a:rPr lang="en-US" sz="1600" dirty="0"/>
              <a:t>it is fundable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Some areas </a:t>
            </a:r>
            <a:r>
              <a:rPr lang="en-US" sz="1600" dirty="0"/>
              <a:t>of research</a:t>
            </a:r>
            <a:r>
              <a:rPr lang="en-US" sz="1600" dirty="0" smtClean="0"/>
              <a:t> receive priority. </a:t>
            </a:r>
            <a:r>
              <a:rPr lang="en-US" sz="1600" dirty="0"/>
              <a:t>Your grant has a greater chance</a:t>
            </a:r>
            <a:r>
              <a:rPr lang="en-US" sz="1600" dirty="0" smtClean="0"/>
              <a:t> of being funded if </a:t>
            </a:r>
            <a:r>
              <a:rPr lang="en-US" sz="1600" dirty="0"/>
              <a:t>it matches the goals of the funding </a:t>
            </a:r>
            <a:r>
              <a:rPr lang="en-US" sz="1600" dirty="0" smtClean="0"/>
              <a:t>agency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Make sure that there are no restrictions prohibiting your grant. For example, during the Bush administration,</a:t>
            </a:r>
            <a:r>
              <a:rPr lang="en-US" sz="1600" dirty="0" smtClean="0"/>
              <a:t> no funding was available for stem </a:t>
            </a:r>
            <a:r>
              <a:rPr lang="en-US" sz="1600" dirty="0"/>
              <a:t>cell </a:t>
            </a:r>
            <a:r>
              <a:rPr lang="en-US" sz="1600" dirty="0" smtClean="0"/>
              <a:t>research</a:t>
            </a:r>
          </a:p>
          <a:p>
            <a:pPr lvl="1">
              <a:lnSpc>
                <a:spcPct val="80000"/>
              </a:lnSpc>
              <a:buNone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Most grants </a:t>
            </a:r>
            <a:r>
              <a:rPr lang="en-US" sz="1800" dirty="0"/>
              <a:t>are not contracts. Your research plan </a:t>
            </a:r>
            <a:r>
              <a:rPr lang="en-US" sz="1800" dirty="0" smtClean="0">
                <a:solidFill>
                  <a:srgbClr val="FF0000"/>
                </a:solidFill>
              </a:rPr>
              <a:t>may </a:t>
            </a:r>
            <a:r>
              <a:rPr lang="en-US" sz="1800" dirty="0" smtClean="0"/>
              <a:t>be </a:t>
            </a:r>
            <a:r>
              <a:rPr lang="en-US" sz="1800" dirty="0"/>
              <a:t>modified over time. Sometimes, a new discovery will invalidate your research methods, in which case you may have to come up with a new plan. </a:t>
            </a:r>
            <a:r>
              <a:rPr lang="en-US" sz="1800" dirty="0">
                <a:solidFill>
                  <a:srgbClr val="FF0000"/>
                </a:solidFill>
              </a:rPr>
              <a:t>As long as the hypothesis and methods are good, the NIH</a:t>
            </a:r>
            <a:r>
              <a:rPr lang="en-US" sz="1800" dirty="0" smtClean="0">
                <a:solidFill>
                  <a:srgbClr val="FF0000"/>
                </a:solidFill>
              </a:rPr>
              <a:t> (in the form of your Program Officer) may allow </a:t>
            </a:r>
            <a:r>
              <a:rPr lang="en-US" sz="1800" dirty="0">
                <a:solidFill>
                  <a:srgbClr val="FF0000"/>
                </a:solidFill>
              </a:rPr>
              <a:t>modifications</a:t>
            </a:r>
            <a:r>
              <a:rPr lang="en-US" sz="1800" dirty="0" smtClean="0">
                <a:solidFill>
                  <a:srgbClr val="FF0000"/>
                </a:solidFill>
              </a:rPr>
              <a:t> to </a:t>
            </a:r>
            <a:r>
              <a:rPr lang="en-US" sz="1800" dirty="0">
                <a:solidFill>
                  <a:srgbClr val="FF0000"/>
                </a:solidFill>
              </a:rPr>
              <a:t>your plan</a:t>
            </a:r>
            <a:r>
              <a:rPr lang="en-US" sz="1800" dirty="0"/>
              <a:t>. </a:t>
            </a:r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Fringe Rates and Department Fees</a:t>
            </a:r>
            <a:endParaRPr lang="en-US" sz="3600" b="1" dirty="0">
              <a:ln w="5000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blurRad="50800" dist="38100" dir="5400000" algn="tl" rotWithShape="0">
                  <a:prstClr val="black">
                    <a:alpha val="50000"/>
                  </a:prst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Fringe Benefit Rates: </a:t>
            </a:r>
          </a:p>
          <a:p>
            <a:pPr lvl="1"/>
            <a:r>
              <a:rPr lang="en-US" dirty="0" smtClean="0"/>
              <a:t>Approved by federal government for each fiscal year</a:t>
            </a:r>
          </a:p>
          <a:p>
            <a:pPr lvl="1"/>
            <a:r>
              <a:rPr lang="en-US" dirty="0" smtClean="0"/>
              <a:t>Cover cost of insurance coverage, retirement, etc. </a:t>
            </a:r>
          </a:p>
          <a:p>
            <a:pPr lvl="1"/>
            <a:r>
              <a:rPr lang="en-US" dirty="0" smtClean="0">
                <a:hlinkClick r:id="rId3"/>
              </a:rPr>
              <a:t>http://phsresearchintranet.partners.org/RM_Home/Proposals/Proposal_Prep/Costs/PropCosts.aspx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Department fees:</a:t>
            </a:r>
          </a:p>
          <a:p>
            <a:pPr lvl="1"/>
            <a:r>
              <a:rPr lang="en-US" dirty="0" smtClean="0"/>
              <a:t>Ex. </a:t>
            </a:r>
            <a:r>
              <a:rPr lang="en-US" dirty="0" err="1" smtClean="0"/>
              <a:t>Martinos</a:t>
            </a:r>
            <a:r>
              <a:rPr lang="en-US" dirty="0" smtClean="0"/>
              <a:t> Center IT support, research core fees</a:t>
            </a:r>
          </a:p>
          <a:p>
            <a:r>
              <a:rPr lang="en-US" dirty="0" smtClean="0"/>
              <a:t>For more information:</a:t>
            </a:r>
          </a:p>
          <a:p>
            <a:pPr lvl="1"/>
            <a:r>
              <a:rPr lang="en-US" dirty="0" smtClean="0">
                <a:hlinkClick r:id="rId4"/>
              </a:rPr>
              <a:t>http://phsresearchintranet.partners.org/RM_Home/Proposals/Proposal_Prep/MGH-InstitutionalFacts.aspx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Fringe benefit rates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866" b="-58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992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Career Development</a:t>
            </a:r>
            <a:endParaRPr lang="en-US" sz="3600" b="1" dirty="0">
              <a:ln w="5000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blurRad="50800" dist="38100" dir="5400000" algn="tl" rotWithShape="0">
                  <a:prstClr val="black">
                    <a:alpha val="50000"/>
                  </a:prstClr>
                </a:outerShdw>
              </a:effectLst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0"/>
            <a:ext cx="6102000" cy="6858000"/>
          </a:xfrm>
          <a:prstGeom prst="rect">
            <a:avLst/>
          </a:prstGeom>
        </p:spPr>
      </p:pic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" y="76200"/>
            <a:ext cx="8763000" cy="609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400" dirty="0" smtClean="0">
                <a:hlinkClick r:id="rId4"/>
              </a:rPr>
              <a:t>  http</a:t>
            </a:r>
            <a:r>
              <a:rPr lang="en-US" sz="2400" dirty="0">
                <a:hlinkClick r:id="rId4"/>
              </a:rPr>
              <a:t>://www2.massgeneral.org/facultydevelopment/</a:t>
            </a:r>
            <a:r>
              <a:rPr lang="en-US" sz="2400" dirty="0" smtClean="0">
                <a:hlinkClick r:id="rId4"/>
              </a:rPr>
              <a:t>index.html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How Long Will It Take?</a:t>
            </a:r>
            <a:endParaRPr lang="en-US" sz="3600" b="1" dirty="0">
              <a:ln w="5000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blurRad="50800" dist="38100" dir="5400000" algn="tl" rotWithShape="0">
                  <a:prstClr val="black">
                    <a:alpha val="50000"/>
                  </a:prstClr>
                </a:outerShdw>
              </a:effectLst>
              <a:latin typeface="+mn-lt"/>
            </a:endParaRP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 to spend 2+ months of hard work to prepare your first NIH type grant</a:t>
            </a:r>
          </a:p>
          <a:p>
            <a:pPr lvl="1"/>
            <a:r>
              <a:rPr lang="en-US" dirty="0" smtClean="0"/>
              <a:t>It can take 5-18 months after receipt for an award to be made, up to 28 months if you need to resubmit</a:t>
            </a:r>
          </a:p>
        </p:txBody>
      </p:sp>
    </p:spTree>
    <p:extLst>
      <p:ext uri="{BB962C8B-B14F-4D97-AF65-F5344CB8AC3E}">
        <p14:creationId xmlns:p14="http://schemas.microsoft.com/office/powerpoint/2010/main" val="163721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What if I don’t get funded?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Resubmissions</a:t>
            </a:r>
            <a:endParaRPr lang="en-US" dirty="0" smtClean="0"/>
          </a:p>
          <a:p>
            <a:pPr lvl="1"/>
            <a:r>
              <a:rPr lang="en-US" dirty="0" smtClean="0"/>
              <a:t>You are allowed 1 resubmission of an application seeking funding</a:t>
            </a:r>
          </a:p>
          <a:p>
            <a:r>
              <a:rPr lang="en-US" dirty="0" smtClean="0"/>
              <a:t>Then… Try again, and </a:t>
            </a:r>
            <a:r>
              <a:rPr lang="en-US" smtClean="0"/>
              <a:t>keep trying!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305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READ THE MATERIAL ON THE LINKS PROVIDED!!!!!</a:t>
            </a:r>
          </a:p>
          <a:p>
            <a:endParaRPr lang="en-US" i="1" dirty="0"/>
          </a:p>
          <a:p>
            <a:pPr marL="36576" indent="0">
              <a:buNone/>
            </a:pPr>
            <a:r>
              <a:rPr lang="en-US" i="1" dirty="0" smtClean="0"/>
              <a:t>Still got questions:</a:t>
            </a:r>
          </a:p>
          <a:p>
            <a:r>
              <a:rPr lang="en-US" i="1" dirty="0" err="1" smtClean="0"/>
              <a:t>rgollub@partners.org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3429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Successful Content Strategies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Scope</a:t>
            </a:r>
            <a:r>
              <a:rPr lang="en-US" sz="2800" dirty="0" smtClean="0"/>
              <a:t>- </a:t>
            </a:r>
            <a:r>
              <a:rPr lang="en-US" sz="2800" u="sng" dirty="0" smtClean="0"/>
              <a:t>Less</a:t>
            </a:r>
            <a:r>
              <a:rPr lang="en-US" sz="2800" dirty="0" smtClean="0"/>
              <a:t> is more, FOCUS, over estimate time and under estimate work- everything takes longer than expected and reviewers know it.  Be realistic.</a:t>
            </a:r>
            <a:endParaRPr lang="en-US" sz="2400" dirty="0"/>
          </a:p>
          <a:p>
            <a:r>
              <a:rPr lang="en-US" sz="2800" dirty="0" smtClean="0">
                <a:solidFill>
                  <a:srgbClr val="C00000"/>
                </a:solidFill>
              </a:rPr>
              <a:t>$$ Amount</a:t>
            </a:r>
            <a:r>
              <a:rPr lang="en-US" sz="2800" dirty="0" smtClean="0"/>
              <a:t>- Match work to reasonable budget, Salaries typically consume 60-80% of budget, first NIH grants typically $225-250K.</a:t>
            </a:r>
            <a:endParaRPr lang="en-US" sz="2400" dirty="0"/>
          </a:p>
          <a:p>
            <a:r>
              <a:rPr lang="en-US" sz="2800" dirty="0" smtClean="0">
                <a:solidFill>
                  <a:srgbClr val="C00000"/>
                </a:solidFill>
              </a:rPr>
              <a:t>Effort</a:t>
            </a:r>
            <a:r>
              <a:rPr lang="en-US" sz="2800" dirty="0" smtClean="0"/>
              <a:t>- Diversify your support, but don’t spread yourself too thin, 25-40% effort per project.</a:t>
            </a:r>
          </a:p>
          <a:p>
            <a:pPr marL="36576" indent="0">
              <a:buNone/>
            </a:pPr>
            <a:r>
              <a:rPr lang="en-US" sz="2800" dirty="0"/>
              <a:t>		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925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Step 2: Choose the mechanism and prepare the application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Partners Research Management </a:t>
            </a:r>
            <a:r>
              <a:rPr lang="en-US" sz="2800" dirty="0" smtClean="0"/>
              <a:t>Internet</a:t>
            </a:r>
          </a:p>
          <a:p>
            <a:pPr marL="36576" indent="0">
              <a:buNone/>
            </a:pPr>
            <a:r>
              <a:rPr lang="en-US" sz="2800" dirty="0"/>
              <a:t>	</a:t>
            </a:r>
            <a:r>
              <a:rPr lang="en-US" sz="2400" dirty="0">
                <a:hlinkClick r:id="rId2"/>
              </a:rPr>
              <a:t>http://resadmin.partners.org/RM_Home/</a:t>
            </a:r>
            <a:r>
              <a:rPr lang="en-US" sz="2400" dirty="0" smtClean="0">
                <a:hlinkClick r:id="rId2"/>
              </a:rPr>
              <a:t>default.aspx</a:t>
            </a:r>
            <a:endParaRPr lang="en-US" sz="2400" dirty="0" smtClean="0"/>
          </a:p>
          <a:p>
            <a:pPr marL="36576" indent="0">
              <a:buNone/>
            </a:pPr>
            <a:endParaRPr lang="en-US" sz="2400" dirty="0"/>
          </a:p>
          <a:p>
            <a:r>
              <a:rPr lang="en-US" sz="2800" dirty="0" smtClean="0"/>
              <a:t>Harvard </a:t>
            </a:r>
            <a:r>
              <a:rPr lang="en-US" sz="2800" dirty="0"/>
              <a:t>Longwood Campus Research Administration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hlcra.harvard.edu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800" dirty="0"/>
              <a:t>MIT Office of Sponsored </a:t>
            </a:r>
            <a:r>
              <a:rPr lang="en-US" sz="2800" dirty="0" smtClean="0"/>
              <a:t>Programs</a:t>
            </a:r>
          </a:p>
          <a:p>
            <a:pPr marL="36576" indent="0">
              <a:buNone/>
            </a:pPr>
            <a:r>
              <a:rPr lang="en-US" sz="2800" dirty="0"/>
              <a:t>	</a:t>
            </a:r>
            <a:r>
              <a:rPr lang="en-US" sz="2400" dirty="0">
                <a:hlinkClick r:id="rId4"/>
              </a:rPr>
              <a:t>http://</a:t>
            </a:r>
            <a:r>
              <a:rPr lang="en-US" sz="2400" dirty="0" err="1">
                <a:hlinkClick r:id="rId4"/>
              </a:rPr>
              <a:t>osp.mit.edu</a:t>
            </a:r>
            <a:endParaRPr lang="en-US" sz="2400" dirty="0" smtClean="0"/>
          </a:p>
          <a:p>
            <a:pPr marL="36576" indent="0">
              <a:buNone/>
            </a:pPr>
            <a:r>
              <a:rPr lang="en-US" sz="2800" dirty="0"/>
              <a:t>	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588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Types of Grants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Use Pivot to search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Instructions found at: http://</a:t>
            </a:r>
            <a:r>
              <a:rPr lang="en-US" sz="2000" dirty="0" err="1"/>
              <a:t>ecor.mgh.harvard.edu</a:t>
            </a:r>
            <a:r>
              <a:rPr lang="en-US" sz="2000" dirty="0"/>
              <a:t>/</a:t>
            </a:r>
            <a:r>
              <a:rPr lang="en-US" sz="2000" dirty="0" err="1"/>
              <a:t>Default.aspx?node_id</a:t>
            </a:r>
            <a:r>
              <a:rPr lang="en-US" sz="2000" dirty="0"/>
              <a:t>=345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Foundation </a:t>
            </a:r>
            <a:r>
              <a:rPr lang="en-US" sz="2800" dirty="0" smtClean="0"/>
              <a:t>Grants: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 </a:t>
            </a:r>
            <a:r>
              <a:rPr lang="en-US" sz="2400" dirty="0"/>
              <a:t>detailed </a:t>
            </a:r>
            <a:r>
              <a:rPr lang="en-US" sz="2400" dirty="0" smtClean="0"/>
              <a:t>guide is available </a:t>
            </a:r>
            <a:r>
              <a:rPr lang="en-US" sz="2400" dirty="0"/>
              <a:t>o</a:t>
            </a:r>
            <a:r>
              <a:rPr lang="en-US" sz="2400" dirty="0" smtClean="0"/>
              <a:t>n </a:t>
            </a:r>
            <a:r>
              <a:rPr lang="en-US" sz="2400" dirty="0"/>
              <a:t>the HMS </a:t>
            </a:r>
            <a:r>
              <a:rPr lang="en-US" sz="2400" dirty="0" smtClean="0"/>
              <a:t>Website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hlinkClick r:id="rId3"/>
              </a:rPr>
              <a:t>http://www.hms.harvard.edu/</a:t>
            </a:r>
            <a:r>
              <a:rPr lang="en-US" sz="2000" dirty="0" smtClean="0">
                <a:hlinkClick r:id="rId3"/>
              </a:rPr>
              <a:t>FoundationFunds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Partners</a:t>
            </a:r>
            <a:r>
              <a:rPr lang="en-US" sz="2800" dirty="0"/>
              <a:t>/MGH/Harvard institutional grants (</a:t>
            </a:r>
            <a:r>
              <a:rPr lang="en-US" sz="2800" dirty="0" smtClean="0"/>
              <a:t>ex. </a:t>
            </a:r>
            <a:r>
              <a:rPr lang="en-US" sz="2800" dirty="0"/>
              <a:t>Harvard Catalyst Pilot Funding</a:t>
            </a:r>
            <a:r>
              <a:rPr lang="en-US" sz="28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~120/year MGH funding opportunities, see:</a:t>
            </a:r>
          </a:p>
          <a:p>
            <a:pPr marL="448056" lvl="1" indent="0">
              <a:lnSpc>
                <a:spcPct val="90000"/>
              </a:lnSpc>
              <a:buNone/>
            </a:pPr>
            <a:r>
              <a:rPr lang="en-US" sz="2400" dirty="0" smtClean="0"/>
              <a:t> http</a:t>
            </a:r>
            <a:r>
              <a:rPr lang="en-US" sz="2400" dirty="0"/>
              <a:t>://</a:t>
            </a:r>
            <a:r>
              <a:rPr lang="en-US" sz="2400" dirty="0" err="1"/>
              <a:t>ecor.mgh.harvard.edu</a:t>
            </a:r>
            <a:r>
              <a:rPr lang="en-US" sz="2400" dirty="0"/>
              <a:t>/</a:t>
            </a:r>
            <a:r>
              <a:rPr lang="en-US" sz="2400" dirty="0" err="1"/>
              <a:t>Default.aspx?node_id</a:t>
            </a:r>
            <a:r>
              <a:rPr lang="en-US" sz="2400" dirty="0"/>
              <a:t>=8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Harvard </a:t>
            </a:r>
            <a:r>
              <a:rPr lang="en-US" sz="2400" dirty="0" smtClean="0"/>
              <a:t>Catalyst Grant Central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>
                <a:hlinkClick r:id="rId4"/>
              </a:rPr>
              <a:t>http</a:t>
            </a:r>
            <a:r>
              <a:rPr lang="en-US" sz="2200" dirty="0">
                <a:hlinkClick r:id="rId4"/>
              </a:rPr>
              <a:t>://catalyst.harvard.edu/</a:t>
            </a:r>
            <a:r>
              <a:rPr lang="en-US" sz="2200" dirty="0" smtClean="0">
                <a:hlinkClick r:id="rId4"/>
              </a:rPr>
              <a:t>funding.html</a:t>
            </a: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NIH </a:t>
            </a:r>
            <a:r>
              <a:rPr lang="en-US" sz="3200" dirty="0"/>
              <a:t>Grants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These are the trickiest but also the most broadly applicable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Harvard Catalyst Search 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8206243" cy="566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4343400" cy="1554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NIH </a:t>
            </a:r>
            <a:r>
              <a:rPr lang="en-US" sz="3600" b="1" dirty="0"/>
              <a:t>Grants Process </a:t>
            </a:r>
            <a:r>
              <a:rPr lang="en-US" sz="3600" b="1" dirty="0" smtClean="0"/>
              <a:t>Overview- now better than ever!</a:t>
            </a:r>
            <a:endParaRPr lang="en-US" sz="3600" b="1" dirty="0">
              <a:ln w="5000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blurRad="50800" dist="38100" dir="5400000" algn="tl" rotWithShape="0">
                  <a:prstClr val="black">
                    <a:alpha val="50000"/>
                  </a:prstClr>
                </a:outerShdw>
              </a:effectLst>
              <a:latin typeface="+mn-lt"/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2743200"/>
            <a:ext cx="4572000" cy="2438400"/>
          </a:xfrm>
        </p:spPr>
        <p:txBody>
          <a:bodyPr>
            <a:normAutofit/>
          </a:bodyPr>
          <a:lstStyle/>
          <a:p>
            <a:pPr marL="36576" indent="0">
              <a:lnSpc>
                <a:spcPct val="90000"/>
              </a:lnSpc>
              <a:buNone/>
            </a:pPr>
            <a:r>
              <a:rPr lang="en-US" sz="3200" dirty="0" smtClean="0">
                <a:hlinkClick r:id="rId3"/>
              </a:rPr>
              <a:t>http</a:t>
            </a:r>
            <a:r>
              <a:rPr lang="en-US" sz="3200" dirty="0">
                <a:hlinkClick r:id="rId3"/>
              </a:rPr>
              <a:t>://grants.nih.gov/grants/grants_process.htm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77562"/>
            <a:ext cx="3851536" cy="6275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n w="5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NIH Grants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371600"/>
            <a:ext cx="74676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hlinkClick r:id="rId3"/>
              </a:rPr>
              <a:t>http://grants.nih.gov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There </a:t>
            </a:r>
            <a:r>
              <a:rPr lang="en-US" sz="2400" dirty="0"/>
              <a:t>are 27 institutes and </a:t>
            </a:r>
            <a:r>
              <a:rPr lang="en-US" sz="2400" dirty="0" smtClean="0"/>
              <a:t>centers in the NIH. Funding </a:t>
            </a:r>
            <a:r>
              <a:rPr lang="en-US" sz="2400" dirty="0"/>
              <a:t>for a particular grant comes from one of these </a:t>
            </a:r>
            <a:r>
              <a:rPr lang="en-US" sz="2400" dirty="0" smtClean="0"/>
              <a:t>centers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hlinkClick r:id="rId4"/>
              </a:rPr>
              <a:t>http://www.nih.gov/icd/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The NIH classifies grants by activity </a:t>
            </a:r>
            <a:r>
              <a:rPr lang="en-US" sz="2400" dirty="0" smtClean="0"/>
              <a:t>code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Each activity code has different requirements and restrictions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To search for grant </a:t>
            </a:r>
            <a:r>
              <a:rPr lang="en-US" sz="2000" dirty="0" err="1" smtClean="0"/>
              <a:t>codes:</a:t>
            </a:r>
            <a:r>
              <a:rPr lang="en-US" sz="2000" dirty="0" err="1" smtClean="0">
                <a:hlinkClick r:id="rId5"/>
              </a:rPr>
              <a:t>http</a:t>
            </a:r>
            <a:r>
              <a:rPr lang="en-US" sz="2000" dirty="0" err="1">
                <a:hlinkClick r:id="rId5"/>
              </a:rPr>
              <a:t>://grants.nih.gov/grants/funding/</a:t>
            </a:r>
            <a:r>
              <a:rPr lang="en-US" sz="2000" dirty="0" err="1" smtClean="0">
                <a:hlinkClick r:id="rId5"/>
              </a:rPr>
              <a:t>funding_program.htm</a:t>
            </a:r>
            <a:endParaRPr lang="en-US" sz="2000" dirty="0" smtClean="0">
              <a:hlinkClick r:id="rId6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For a detailed listing: </a:t>
            </a:r>
            <a:r>
              <a:rPr lang="en-US" sz="2000" dirty="0" smtClean="0">
                <a:hlinkClick r:id="rId6"/>
              </a:rPr>
              <a:t>http://grants.nih.gov/grants/funding/ac_search_results.htm</a:t>
            </a:r>
            <a:r>
              <a:rPr lang="en-US" sz="2400" dirty="0" smtClean="0"/>
              <a:t> 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Search currently </a:t>
            </a:r>
            <a:r>
              <a:rPr lang="en-US" sz="2400" dirty="0"/>
              <a:t>funded grants</a:t>
            </a:r>
            <a:r>
              <a:rPr lang="en-US" sz="2400" dirty="0" smtClean="0"/>
              <a:t> with the </a:t>
            </a:r>
            <a:r>
              <a:rPr lang="en-US" sz="2400" dirty="0"/>
              <a:t>NIH </a:t>
            </a:r>
            <a:r>
              <a:rPr lang="en-US" sz="2400" dirty="0" smtClean="0"/>
              <a:t>Reporter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hlinkClick r:id="rId7"/>
              </a:rPr>
              <a:t>http</a:t>
            </a:r>
            <a:r>
              <a:rPr lang="en-US" sz="2000" dirty="0">
                <a:hlinkClick r:id="rId7"/>
              </a:rPr>
              <a:t>://projectreporter.nih.gov/reporter.cfm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610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4733</TotalTime>
  <Words>2889</Words>
  <Application>Microsoft Macintosh PowerPoint</Application>
  <PresentationFormat>On-screen Show (4:3)</PresentationFormat>
  <Paragraphs>277</Paragraphs>
  <Slides>35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Technic</vt:lpstr>
      <vt:lpstr>Seminar on Grant Writing </vt:lpstr>
      <vt:lpstr>Why Are Grant Applications Important?</vt:lpstr>
      <vt:lpstr>How to write a successful grant  Step 1: The Idea</vt:lpstr>
      <vt:lpstr>Successful Content Strategies</vt:lpstr>
      <vt:lpstr>Step 2: Choose the mechanism and prepare the application</vt:lpstr>
      <vt:lpstr>Types of Grants</vt:lpstr>
      <vt:lpstr>Harvard Catalyst Search Results</vt:lpstr>
      <vt:lpstr>NIH Grants Process Overview- now better than ever!</vt:lpstr>
      <vt:lpstr>NIH Grants</vt:lpstr>
      <vt:lpstr>NIH Reporter Search Page</vt:lpstr>
      <vt:lpstr>NIH Reporter Results Page</vt:lpstr>
      <vt:lpstr>Timeline of NIH Grants</vt:lpstr>
      <vt:lpstr>Summary of Select Activity Codes</vt:lpstr>
      <vt:lpstr>RFA vs PA vs FOA</vt:lpstr>
      <vt:lpstr>Know the Rules</vt:lpstr>
      <vt:lpstr>NIH Institutes</vt:lpstr>
      <vt:lpstr>SROs and POs</vt:lpstr>
      <vt:lpstr>Review Process – Study Sections</vt:lpstr>
      <vt:lpstr>Review Process</vt:lpstr>
      <vt:lpstr>Grant Applications and Forms</vt:lpstr>
      <vt:lpstr>Submitting A Proposal (NIH)</vt:lpstr>
      <vt:lpstr>Submitting A Proposal (Partners)</vt:lpstr>
      <vt:lpstr>Letter of Intent/Cover Letter</vt:lpstr>
      <vt:lpstr>Budget Writing</vt:lpstr>
      <vt:lpstr>Modular Budget vs Detailed Budget</vt:lpstr>
      <vt:lpstr>Budget (continued)</vt:lpstr>
      <vt:lpstr>Indirect Costs (F&amp;A)</vt:lpstr>
      <vt:lpstr>PowerPoint Presentation</vt:lpstr>
      <vt:lpstr>Salaries and Percent Effort</vt:lpstr>
      <vt:lpstr>Fringe Rates and Department Fees</vt:lpstr>
      <vt:lpstr>Fringe benefit rates</vt:lpstr>
      <vt:lpstr>Career Development</vt:lpstr>
      <vt:lpstr>How Long Will It Take?</vt:lpstr>
      <vt:lpstr>What if I don’t get funded?</vt:lpstr>
      <vt:lpstr>Questions?</vt:lpstr>
    </vt:vector>
  </TitlesOfParts>
  <Company>Massachusetts General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on Grant Writing </dc:title>
  <dc:creator> </dc:creator>
  <cp:lastModifiedBy>Randy Gollub</cp:lastModifiedBy>
  <cp:revision>81</cp:revision>
  <dcterms:created xsi:type="dcterms:W3CDTF">2014-04-28T17:45:20Z</dcterms:created>
  <dcterms:modified xsi:type="dcterms:W3CDTF">2014-04-29T23:04:36Z</dcterms:modified>
</cp:coreProperties>
</file>