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43205400"/>
  <p:notesSz cx="32461200" cy="324612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mbria Math" panose="02040503050406030204" pitchFamily="18" charset="0"/>
      <p:regular r:id="rId7"/>
    </p:embeddedFont>
  </p:embeddedFontLst>
  <p:defaultTextStyle>
    <a:defPPr>
      <a:defRPr lang="en-US"/>
    </a:defPPr>
    <a:lvl1pPr marL="0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1pPr>
    <a:lvl2pPr marL="2193924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2pPr>
    <a:lvl3pPr marL="4387850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3pPr>
    <a:lvl4pPr marL="6581774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4pPr>
    <a:lvl5pPr marL="8775700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5pPr>
    <a:lvl6pPr marL="10969623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6pPr>
    <a:lvl7pPr marL="13163547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7pPr>
    <a:lvl8pPr marL="15357472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8pPr>
    <a:lvl9pPr marL="17551398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A39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79" autoAdjust="0"/>
    <p:restoredTop sz="94660"/>
  </p:normalViewPr>
  <p:slideViewPr>
    <p:cSldViewPr>
      <p:cViewPr varScale="1">
        <p:scale>
          <a:sx n="25" d="100"/>
          <a:sy n="25" d="100"/>
        </p:scale>
        <p:origin x="7464" y="78"/>
      </p:cViewPr>
      <p:guideLst>
        <p:guide orient="horz" pos="1360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421684"/>
            <a:ext cx="27980640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483060"/>
            <a:ext cx="2304288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0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013128" y="10151271"/>
            <a:ext cx="32586930" cy="2162670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40907" y="10151271"/>
            <a:ext cx="97223580" cy="2162670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7763472"/>
            <a:ext cx="27980640" cy="8581073"/>
          </a:xfrm>
        </p:spPr>
        <p:txBody>
          <a:bodyPr anchor="t"/>
          <a:lstStyle>
            <a:lvl1pPr algn="l">
              <a:defRPr sz="1644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312296"/>
            <a:ext cx="27980640" cy="9451179"/>
          </a:xfrm>
        </p:spPr>
        <p:txBody>
          <a:bodyPr anchor="b"/>
          <a:lstStyle>
            <a:lvl1pPr marL="0" indent="0">
              <a:buNone/>
              <a:defRPr sz="8264">
                <a:solidFill>
                  <a:schemeClr val="tx1">
                    <a:tint val="75000"/>
                  </a:schemeClr>
                </a:solidFill>
              </a:defRPr>
            </a:lvl1pPr>
            <a:lvl2pPr marL="1881034" indent="0">
              <a:buNone/>
              <a:defRPr sz="7446">
                <a:solidFill>
                  <a:schemeClr val="tx1">
                    <a:tint val="75000"/>
                  </a:schemeClr>
                </a:solidFill>
              </a:defRPr>
            </a:lvl2pPr>
            <a:lvl3pPr marL="3762067" indent="0">
              <a:buNone/>
              <a:defRPr sz="6546">
                <a:solidFill>
                  <a:schemeClr val="tx1">
                    <a:tint val="75000"/>
                  </a:schemeClr>
                </a:solidFill>
              </a:defRPr>
            </a:lvl3pPr>
            <a:lvl4pPr marL="5643102" indent="0">
              <a:buNone/>
              <a:defRPr sz="5727">
                <a:solidFill>
                  <a:schemeClr val="tx1">
                    <a:tint val="75000"/>
                  </a:schemeClr>
                </a:solidFill>
              </a:defRPr>
            </a:lvl4pPr>
            <a:lvl5pPr marL="7524135" indent="0">
              <a:buNone/>
              <a:defRPr sz="5727">
                <a:solidFill>
                  <a:schemeClr val="tx1">
                    <a:tint val="75000"/>
                  </a:schemeClr>
                </a:solidFill>
              </a:defRPr>
            </a:lvl5pPr>
            <a:lvl6pPr marL="9405169" indent="0">
              <a:buNone/>
              <a:defRPr sz="5727">
                <a:solidFill>
                  <a:schemeClr val="tx1">
                    <a:tint val="75000"/>
                  </a:schemeClr>
                </a:solidFill>
              </a:defRPr>
            </a:lvl6pPr>
            <a:lvl7pPr marL="11286203" indent="0">
              <a:buNone/>
              <a:defRPr sz="5727">
                <a:solidFill>
                  <a:schemeClr val="tx1">
                    <a:tint val="75000"/>
                  </a:schemeClr>
                </a:solidFill>
              </a:defRPr>
            </a:lvl7pPr>
            <a:lvl8pPr marL="13167236" indent="0">
              <a:buNone/>
              <a:defRPr sz="5727">
                <a:solidFill>
                  <a:schemeClr val="tx1">
                    <a:tint val="75000"/>
                  </a:schemeClr>
                </a:solidFill>
              </a:defRPr>
            </a:lvl8pPr>
            <a:lvl9pPr marL="15048270" indent="0">
              <a:buNone/>
              <a:defRPr sz="57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1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0912" y="59147393"/>
            <a:ext cx="64905253" cy="167270908"/>
          </a:xfrm>
        </p:spPr>
        <p:txBody>
          <a:bodyPr/>
          <a:lstStyle>
            <a:lvl1pPr>
              <a:defRPr sz="11537"/>
            </a:lvl1pPr>
            <a:lvl2pPr>
              <a:defRPr sz="9900"/>
            </a:lvl2pPr>
            <a:lvl3pPr>
              <a:defRPr sz="8264"/>
            </a:lvl3pPr>
            <a:lvl4pPr>
              <a:defRPr sz="7446"/>
            </a:lvl4pPr>
            <a:lvl5pPr>
              <a:defRPr sz="7446"/>
            </a:lvl5pPr>
            <a:lvl6pPr>
              <a:defRPr sz="7446"/>
            </a:lvl6pPr>
            <a:lvl7pPr>
              <a:defRPr sz="7446"/>
            </a:lvl7pPr>
            <a:lvl8pPr>
              <a:defRPr sz="7446"/>
            </a:lvl8pPr>
            <a:lvl9pPr>
              <a:defRPr sz="74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94803" y="59147393"/>
            <a:ext cx="64905257" cy="167270908"/>
          </a:xfrm>
        </p:spPr>
        <p:txBody>
          <a:bodyPr/>
          <a:lstStyle>
            <a:lvl1pPr>
              <a:defRPr sz="11537"/>
            </a:lvl1pPr>
            <a:lvl2pPr>
              <a:defRPr sz="9900"/>
            </a:lvl2pPr>
            <a:lvl3pPr>
              <a:defRPr sz="8264"/>
            </a:lvl3pPr>
            <a:lvl4pPr>
              <a:defRPr sz="7446"/>
            </a:lvl4pPr>
            <a:lvl5pPr>
              <a:defRPr sz="7446"/>
            </a:lvl5pPr>
            <a:lvl6pPr>
              <a:defRPr sz="7446"/>
            </a:lvl6pPr>
            <a:lvl7pPr>
              <a:defRPr sz="7446"/>
            </a:lvl7pPr>
            <a:lvl8pPr>
              <a:defRPr sz="7446"/>
            </a:lvl8pPr>
            <a:lvl9pPr>
              <a:defRPr sz="74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9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30221"/>
            <a:ext cx="2962656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9671213"/>
            <a:ext cx="14544677" cy="4030500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34" indent="0">
              <a:buNone/>
              <a:defRPr sz="8264" b="1"/>
            </a:lvl2pPr>
            <a:lvl3pPr marL="3762067" indent="0">
              <a:buNone/>
              <a:defRPr sz="7446" b="1"/>
            </a:lvl3pPr>
            <a:lvl4pPr marL="5643102" indent="0">
              <a:buNone/>
              <a:defRPr sz="6546" b="1"/>
            </a:lvl4pPr>
            <a:lvl5pPr marL="7524135" indent="0">
              <a:buNone/>
              <a:defRPr sz="6546" b="1"/>
            </a:lvl5pPr>
            <a:lvl6pPr marL="9405169" indent="0">
              <a:buNone/>
              <a:defRPr sz="6546" b="1"/>
            </a:lvl6pPr>
            <a:lvl7pPr marL="11286203" indent="0">
              <a:buNone/>
              <a:defRPr sz="6546" b="1"/>
            </a:lvl7pPr>
            <a:lvl8pPr marL="13167236" indent="0">
              <a:buNone/>
              <a:defRPr sz="6546" b="1"/>
            </a:lvl8pPr>
            <a:lvl9pPr marL="15048270" indent="0">
              <a:buNone/>
              <a:defRPr sz="654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13701712"/>
            <a:ext cx="14544677" cy="24893116"/>
          </a:xfrm>
        </p:spPr>
        <p:txBody>
          <a:bodyPr/>
          <a:lstStyle>
            <a:lvl1pPr>
              <a:defRPr sz="9900"/>
            </a:lvl1pPr>
            <a:lvl2pPr>
              <a:defRPr sz="8264"/>
            </a:lvl2pPr>
            <a:lvl3pPr>
              <a:defRPr sz="7446"/>
            </a:lvl3pPr>
            <a:lvl4pPr>
              <a:defRPr sz="6546"/>
            </a:lvl4pPr>
            <a:lvl5pPr>
              <a:defRPr sz="6546"/>
            </a:lvl5pPr>
            <a:lvl6pPr>
              <a:defRPr sz="6546"/>
            </a:lvl6pPr>
            <a:lvl7pPr>
              <a:defRPr sz="6546"/>
            </a:lvl7pPr>
            <a:lvl8pPr>
              <a:defRPr sz="6546"/>
            </a:lvl8pPr>
            <a:lvl9pPr>
              <a:defRPr sz="65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671213"/>
            <a:ext cx="14550390" cy="4030500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34" indent="0">
              <a:buNone/>
              <a:defRPr sz="8264" b="1"/>
            </a:lvl2pPr>
            <a:lvl3pPr marL="3762067" indent="0">
              <a:buNone/>
              <a:defRPr sz="7446" b="1"/>
            </a:lvl3pPr>
            <a:lvl4pPr marL="5643102" indent="0">
              <a:buNone/>
              <a:defRPr sz="6546" b="1"/>
            </a:lvl4pPr>
            <a:lvl5pPr marL="7524135" indent="0">
              <a:buNone/>
              <a:defRPr sz="6546" b="1"/>
            </a:lvl5pPr>
            <a:lvl6pPr marL="9405169" indent="0">
              <a:buNone/>
              <a:defRPr sz="6546" b="1"/>
            </a:lvl6pPr>
            <a:lvl7pPr marL="11286203" indent="0">
              <a:buNone/>
              <a:defRPr sz="6546" b="1"/>
            </a:lvl7pPr>
            <a:lvl8pPr marL="13167236" indent="0">
              <a:buNone/>
              <a:defRPr sz="6546" b="1"/>
            </a:lvl8pPr>
            <a:lvl9pPr marL="15048270" indent="0">
              <a:buNone/>
              <a:defRPr sz="654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701712"/>
            <a:ext cx="14550390" cy="24893116"/>
          </a:xfrm>
        </p:spPr>
        <p:txBody>
          <a:bodyPr/>
          <a:lstStyle>
            <a:lvl1pPr>
              <a:defRPr sz="9900"/>
            </a:lvl1pPr>
            <a:lvl2pPr>
              <a:defRPr sz="8264"/>
            </a:lvl2pPr>
            <a:lvl3pPr>
              <a:defRPr sz="7446"/>
            </a:lvl3pPr>
            <a:lvl4pPr>
              <a:defRPr sz="6546"/>
            </a:lvl4pPr>
            <a:lvl5pPr>
              <a:defRPr sz="6546"/>
            </a:lvl5pPr>
            <a:lvl6pPr>
              <a:defRPr sz="6546"/>
            </a:lvl6pPr>
            <a:lvl7pPr>
              <a:defRPr sz="6546"/>
            </a:lvl7pPr>
            <a:lvl8pPr>
              <a:defRPr sz="6546"/>
            </a:lvl8pPr>
            <a:lvl9pPr>
              <a:defRPr sz="65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20215"/>
            <a:ext cx="10829927" cy="7320915"/>
          </a:xfrm>
        </p:spPr>
        <p:txBody>
          <a:bodyPr anchor="b"/>
          <a:lstStyle>
            <a:lvl1pPr algn="l">
              <a:defRPr sz="82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20220"/>
            <a:ext cx="18402300" cy="36874611"/>
          </a:xfrm>
        </p:spPr>
        <p:txBody>
          <a:bodyPr/>
          <a:lstStyle>
            <a:lvl1pPr>
              <a:defRPr sz="13173"/>
            </a:lvl1pPr>
            <a:lvl2pPr>
              <a:defRPr sz="11537"/>
            </a:lvl2pPr>
            <a:lvl3pPr>
              <a:defRPr sz="9900"/>
            </a:lvl3pPr>
            <a:lvl4pPr>
              <a:defRPr sz="8264"/>
            </a:lvl4pPr>
            <a:lvl5pPr>
              <a:defRPr sz="8264"/>
            </a:lvl5pPr>
            <a:lvl6pPr>
              <a:defRPr sz="8264"/>
            </a:lvl6pPr>
            <a:lvl7pPr>
              <a:defRPr sz="8264"/>
            </a:lvl7pPr>
            <a:lvl8pPr>
              <a:defRPr sz="8264"/>
            </a:lvl8pPr>
            <a:lvl9pPr>
              <a:defRPr sz="82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041135"/>
            <a:ext cx="10829927" cy="29553696"/>
          </a:xfrm>
        </p:spPr>
        <p:txBody>
          <a:bodyPr/>
          <a:lstStyle>
            <a:lvl1pPr marL="0" indent="0">
              <a:buNone/>
              <a:defRPr sz="5727"/>
            </a:lvl1pPr>
            <a:lvl2pPr marL="1881034" indent="0">
              <a:buNone/>
              <a:defRPr sz="4909"/>
            </a:lvl2pPr>
            <a:lvl3pPr marL="3762067" indent="0">
              <a:buNone/>
              <a:defRPr sz="4091"/>
            </a:lvl3pPr>
            <a:lvl4pPr marL="5643102" indent="0">
              <a:buNone/>
              <a:defRPr sz="3682"/>
            </a:lvl4pPr>
            <a:lvl5pPr marL="7524135" indent="0">
              <a:buNone/>
              <a:defRPr sz="3682"/>
            </a:lvl5pPr>
            <a:lvl6pPr marL="9405169" indent="0">
              <a:buNone/>
              <a:defRPr sz="3682"/>
            </a:lvl6pPr>
            <a:lvl7pPr marL="11286203" indent="0">
              <a:buNone/>
              <a:defRPr sz="3682"/>
            </a:lvl7pPr>
            <a:lvl8pPr marL="13167236" indent="0">
              <a:buNone/>
              <a:defRPr sz="3682"/>
            </a:lvl8pPr>
            <a:lvl9pPr marL="15048270" indent="0">
              <a:buNone/>
              <a:defRPr sz="36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243782"/>
            <a:ext cx="19751040" cy="3570448"/>
          </a:xfrm>
        </p:spPr>
        <p:txBody>
          <a:bodyPr anchor="b"/>
          <a:lstStyle>
            <a:lvl1pPr algn="l">
              <a:defRPr sz="82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860483"/>
            <a:ext cx="19751040" cy="25923240"/>
          </a:xfrm>
        </p:spPr>
        <p:txBody>
          <a:bodyPr/>
          <a:lstStyle>
            <a:lvl1pPr marL="0" indent="0">
              <a:buNone/>
              <a:defRPr sz="13173"/>
            </a:lvl1pPr>
            <a:lvl2pPr marL="1881034" indent="0">
              <a:buNone/>
              <a:defRPr sz="11537"/>
            </a:lvl2pPr>
            <a:lvl3pPr marL="3762067" indent="0">
              <a:buNone/>
              <a:defRPr sz="9900"/>
            </a:lvl3pPr>
            <a:lvl4pPr marL="5643102" indent="0">
              <a:buNone/>
              <a:defRPr sz="8264"/>
            </a:lvl4pPr>
            <a:lvl5pPr marL="7524135" indent="0">
              <a:buNone/>
              <a:defRPr sz="8264"/>
            </a:lvl5pPr>
            <a:lvl6pPr marL="9405169" indent="0">
              <a:buNone/>
              <a:defRPr sz="8264"/>
            </a:lvl6pPr>
            <a:lvl7pPr marL="11286203" indent="0">
              <a:buNone/>
              <a:defRPr sz="8264"/>
            </a:lvl7pPr>
            <a:lvl8pPr marL="13167236" indent="0">
              <a:buNone/>
              <a:defRPr sz="8264"/>
            </a:lvl8pPr>
            <a:lvl9pPr marL="15048270" indent="0">
              <a:buNone/>
              <a:defRPr sz="82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3814230"/>
            <a:ext cx="19751040" cy="5070632"/>
          </a:xfrm>
        </p:spPr>
        <p:txBody>
          <a:bodyPr/>
          <a:lstStyle>
            <a:lvl1pPr marL="0" indent="0">
              <a:buNone/>
              <a:defRPr sz="5727"/>
            </a:lvl1pPr>
            <a:lvl2pPr marL="1881034" indent="0">
              <a:buNone/>
              <a:defRPr sz="4909"/>
            </a:lvl2pPr>
            <a:lvl3pPr marL="3762067" indent="0">
              <a:buNone/>
              <a:defRPr sz="4091"/>
            </a:lvl3pPr>
            <a:lvl4pPr marL="5643102" indent="0">
              <a:buNone/>
              <a:defRPr sz="3682"/>
            </a:lvl4pPr>
            <a:lvl5pPr marL="7524135" indent="0">
              <a:buNone/>
              <a:defRPr sz="3682"/>
            </a:lvl5pPr>
            <a:lvl6pPr marL="9405169" indent="0">
              <a:buNone/>
              <a:defRPr sz="3682"/>
            </a:lvl6pPr>
            <a:lvl7pPr marL="11286203" indent="0">
              <a:buNone/>
              <a:defRPr sz="3682"/>
            </a:lvl7pPr>
            <a:lvl8pPr marL="13167236" indent="0">
              <a:buNone/>
              <a:defRPr sz="3682"/>
            </a:lvl8pPr>
            <a:lvl9pPr marL="15048270" indent="0">
              <a:buNone/>
              <a:defRPr sz="36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6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30221"/>
            <a:ext cx="29626560" cy="72009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081265"/>
            <a:ext cx="29626560" cy="28513566"/>
          </a:xfrm>
          <a:prstGeom prst="rect">
            <a:avLst/>
          </a:prstGeom>
        </p:spPr>
        <p:txBody>
          <a:bodyPr vert="horz" lIns="459806" tIns="229903" rIns="459806" bIns="2299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045008"/>
            <a:ext cx="7680960" cy="2300288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l">
              <a:defRPr sz="4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5857-2E9E-43EE-89D9-C03243442B3E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045008"/>
            <a:ext cx="10424160" cy="2300288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ctr">
              <a:defRPr sz="4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045008"/>
            <a:ext cx="7680960" cy="2300288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r">
              <a:defRPr sz="4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2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67" rtl="0" eaLnBrk="1" latinLnBrk="0" hangingPunct="1">
        <a:spcBef>
          <a:spcPct val="0"/>
        </a:spcBef>
        <a:buNone/>
        <a:defRPr sz="18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75" indent="-1410775" algn="l" defTabSz="376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3173" kern="1200">
          <a:solidFill>
            <a:schemeClr val="tx1"/>
          </a:solidFill>
          <a:latin typeface="+mn-lt"/>
          <a:ea typeface="+mn-ea"/>
          <a:cs typeface="+mn-cs"/>
        </a:defRPr>
      </a:lvl1pPr>
      <a:lvl2pPr marL="3056679" indent="-1175647" algn="l" defTabSz="37620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1537" kern="1200">
          <a:solidFill>
            <a:schemeClr val="tx1"/>
          </a:solidFill>
          <a:latin typeface="+mn-lt"/>
          <a:ea typeface="+mn-ea"/>
          <a:cs typeface="+mn-cs"/>
        </a:defRPr>
      </a:lvl2pPr>
      <a:lvl3pPr marL="4702585" indent="-940516" algn="l" defTabSz="376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18" indent="-940516" algn="l" defTabSz="3762067" rtl="0" eaLnBrk="1" latinLnBrk="0" hangingPunct="1">
        <a:spcBef>
          <a:spcPct val="20000"/>
        </a:spcBef>
        <a:buFont typeface="Arial" panose="020B0604020202020204" pitchFamily="34" charset="0"/>
        <a:buChar char="–"/>
        <a:defRPr sz="8264" kern="1200">
          <a:solidFill>
            <a:schemeClr val="tx1"/>
          </a:solidFill>
          <a:latin typeface="+mn-lt"/>
          <a:ea typeface="+mn-ea"/>
          <a:cs typeface="+mn-cs"/>
        </a:defRPr>
      </a:lvl4pPr>
      <a:lvl5pPr marL="8464652" indent="-940516" algn="l" defTabSz="3762067" rtl="0" eaLnBrk="1" latinLnBrk="0" hangingPunct="1">
        <a:spcBef>
          <a:spcPct val="20000"/>
        </a:spcBef>
        <a:buFont typeface="Arial" panose="020B0604020202020204" pitchFamily="34" charset="0"/>
        <a:buChar char="»"/>
        <a:defRPr sz="8264" kern="1200">
          <a:solidFill>
            <a:schemeClr val="tx1"/>
          </a:solidFill>
          <a:latin typeface="+mn-lt"/>
          <a:ea typeface="+mn-ea"/>
          <a:cs typeface="+mn-cs"/>
        </a:defRPr>
      </a:lvl5pPr>
      <a:lvl6pPr marL="10345686" indent="-940516" algn="l" defTabSz="376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8264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9" indent="-940516" algn="l" defTabSz="376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8264" kern="1200">
          <a:solidFill>
            <a:schemeClr val="tx1"/>
          </a:solidFill>
          <a:latin typeface="+mn-lt"/>
          <a:ea typeface="+mn-ea"/>
          <a:cs typeface="+mn-cs"/>
        </a:defRPr>
      </a:lvl7pPr>
      <a:lvl8pPr marL="14107754" indent="-940516" algn="l" defTabSz="376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8264" kern="1200">
          <a:solidFill>
            <a:schemeClr val="tx1"/>
          </a:solidFill>
          <a:latin typeface="+mn-lt"/>
          <a:ea typeface="+mn-ea"/>
          <a:cs typeface="+mn-cs"/>
        </a:defRPr>
      </a:lvl8pPr>
      <a:lvl9pPr marL="15988787" indent="-940516" algn="l" defTabSz="3762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82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1pPr>
      <a:lvl2pPr marL="1881034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2pPr>
      <a:lvl3pPr marL="3762067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3pPr>
      <a:lvl4pPr marL="5643102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4pPr>
      <a:lvl5pPr marL="7524135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5pPr>
      <a:lvl6pPr marL="9405169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6pPr>
      <a:lvl7pPr marL="11286203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7pPr>
      <a:lvl8pPr marL="13167236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8pPr>
      <a:lvl9pPr marL="15048270" algn="l" defTabSz="3762067" rtl="0" eaLnBrk="1" latinLnBrk="0" hangingPunct="1">
        <a:defRPr sz="7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tif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400" y="41297732"/>
            <a:ext cx="1905000" cy="1905000"/>
          </a:xfrm>
          <a:prstGeom prst="rect">
            <a:avLst/>
          </a:prstGeom>
        </p:spPr>
      </p:pic>
      <p:sp>
        <p:nvSpPr>
          <p:cNvPr id="51" name="TextBox 50"/>
          <p:cNvSpPr txBox="1">
            <a:spLocks/>
          </p:cNvSpPr>
          <p:nvPr/>
        </p:nvSpPr>
        <p:spPr>
          <a:xfrm>
            <a:off x="-9917" y="42066630"/>
            <a:ext cx="31023318" cy="1138770"/>
          </a:xfrm>
          <a:prstGeom prst="rect">
            <a:avLst/>
          </a:prstGeom>
          <a:noFill/>
          <a:ln>
            <a:noFill/>
          </a:ln>
        </p:spPr>
        <p:txBody>
          <a:bodyPr wrap="square" lIns="91437" tIns="91437" rIns="91437" bIns="0" rtlCol="0">
            <a:spAutoFit/>
          </a:bodyPr>
          <a:lstStyle/>
          <a:p>
            <a:pPr algn="just"/>
            <a:r>
              <a:rPr lang="en-US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Acknowledgments: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 Project 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supported 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by:</a:t>
            </a:r>
          </a:p>
          <a:p>
            <a:pPr algn="just"/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The 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National Institutes of 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Health, Massachusetts 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Alzheimer’s Disease Research 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Center, BrightFocus Foundation, Ellison 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Medical 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Foundation, and </a:t>
            </a:r>
            <a:r>
              <a:rPr lang="en-US" sz="3400" dirty="0" err="1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Gipuzkoako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 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  <a:ea typeface="Cambria Math"/>
              </a:rPr>
              <a:t>Foru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 </a:t>
            </a:r>
            <a:r>
              <a:rPr lang="en-US" sz="3400" dirty="0" err="1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Aldundia</a:t>
            </a:r>
            <a:r>
              <a:rPr lang="en-US" sz="3400" dirty="0" smtClean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.</a:t>
            </a:r>
            <a:endParaRPr lang="en-US" sz="3300" dirty="0">
              <a:solidFill>
                <a:schemeClr val="accent3">
                  <a:lumMod val="50000"/>
                </a:schemeClr>
              </a:solidFill>
              <a:ea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6654" y="1425358"/>
            <a:ext cx="26109554" cy="2467740"/>
          </a:xfrm>
          <a:prstGeom prst="rect">
            <a:avLst/>
          </a:prstGeom>
          <a:noFill/>
          <a:ln>
            <a:noFill/>
          </a:ln>
        </p:spPr>
        <p:txBody>
          <a:bodyPr wrap="square" lIns="66434" tIns="33217" rIns="66434" bIns="33217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Iman Aganj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</a:t>
            </a:r>
            <a:r>
              <a:rPr lang="en-US" sz="4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Eugenio Iglesias</a:t>
            </a:r>
            <a:r>
              <a:rPr lang="de-DE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</a:t>
            </a:r>
            <a:r>
              <a:rPr lang="en-US" sz="4800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2</a:t>
            </a:r>
            <a:r>
              <a:rPr lang="de-D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Martin Reuter</a:t>
            </a:r>
            <a:r>
              <a:rPr lang="de-DE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</a:t>
            </a:r>
            <a:r>
              <a:rPr lang="en-US" sz="4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</a:t>
            </a:r>
            <a:r>
              <a:rPr lang="en-US" sz="4800" baseline="30000" dirty="0" smtClean="0">
                <a:solidFill>
                  <a:srgbClr val="A392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3</a:t>
            </a:r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Mert Sabuncu</a:t>
            </a:r>
            <a:r>
              <a:rPr lang="de-DE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</a:t>
            </a:r>
            <a:r>
              <a:rPr lang="en-US" sz="48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</a:t>
            </a:r>
            <a:r>
              <a:rPr lang="en-US" sz="4800" baseline="30000" dirty="0" smtClean="0">
                <a:solidFill>
                  <a:srgbClr val="A392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</a:t>
            </a:r>
            <a:r>
              <a:rPr lang="en-US" sz="4800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3</a:t>
            </a:r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Bruce </a:t>
            </a:r>
            <a:r>
              <a:rPr lang="de-D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Fischl</a:t>
            </a:r>
            <a:r>
              <a:rPr lang="en-US" sz="4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</a:t>
            </a:r>
            <a:r>
              <a:rPr lang="en-US" sz="4800" baseline="30000" dirty="0">
                <a:solidFill>
                  <a:srgbClr val="A392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</a:t>
            </a:r>
            <a:r>
              <a:rPr lang="en-US" sz="4800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3</a:t>
            </a:r>
            <a:endParaRPr lang="en-US" sz="4800" baseline="30000" dirty="0">
              <a:solidFill>
                <a:srgbClr val="FFC000"/>
              </a:solidFill>
              <a:latin typeface="Times New Roman"/>
            </a:endParaRPr>
          </a:p>
          <a:p>
            <a:pPr algn="ctr"/>
            <a:r>
              <a:rPr lang="en-US" sz="36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 </a:t>
            </a:r>
            <a:r>
              <a:rPr lang="en-US" sz="3600" dirty="0" err="1" smtClean="0">
                <a:latin typeface="Times New Roman"/>
              </a:rPr>
              <a:t>Athinoula</a:t>
            </a:r>
            <a:r>
              <a:rPr lang="en-US" sz="3600" dirty="0" smtClean="0">
                <a:latin typeface="Times New Roman"/>
              </a:rPr>
              <a:t> A. Martinos </a:t>
            </a:r>
            <a:r>
              <a:rPr lang="en-US" sz="3600" dirty="0">
                <a:latin typeface="Times New Roman"/>
              </a:rPr>
              <a:t>Center for Biomedical Imaging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  <a:r>
              <a:rPr lang="en-US" sz="3600" dirty="0">
                <a:latin typeface="Times New Roman"/>
              </a:rPr>
              <a:t> Massachusetts General Hospital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  <a:r>
              <a:rPr lang="en-US" sz="3600" dirty="0">
                <a:latin typeface="Times New Roman"/>
              </a:rPr>
              <a:t> Harvard Medical School</a:t>
            </a:r>
          </a:p>
          <a:p>
            <a:pPr algn="ctr"/>
            <a:r>
              <a:rPr lang="en-US" sz="3600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2 </a:t>
            </a:r>
            <a:r>
              <a:rPr lang="en-US" sz="3600" dirty="0">
                <a:latin typeface="Times New Roman"/>
              </a:rPr>
              <a:t>Basque Center on Cognition, Brain and </a:t>
            </a:r>
            <a:r>
              <a:rPr lang="en-US" sz="3600" dirty="0" smtClean="0">
                <a:latin typeface="Times New Roman"/>
              </a:rPr>
              <a:t>Language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  <a:r>
              <a:rPr lang="en-US" sz="3600" dirty="0" smtClean="0">
                <a:latin typeface="Times New Roman"/>
              </a:rPr>
              <a:t> </a:t>
            </a:r>
            <a:r>
              <a:rPr lang="en-US" sz="3600" dirty="0">
                <a:latin typeface="Times New Roman"/>
              </a:rPr>
              <a:t>San Sebastian, </a:t>
            </a:r>
            <a:r>
              <a:rPr lang="en-US" sz="3600" dirty="0" smtClean="0">
                <a:latin typeface="Times New Roman"/>
              </a:rPr>
              <a:t>Spain</a:t>
            </a:r>
          </a:p>
          <a:p>
            <a:pPr algn="ctr"/>
            <a:r>
              <a:rPr lang="en-US" sz="3600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3 </a:t>
            </a:r>
            <a:r>
              <a:rPr lang="en-US" sz="3600" dirty="0" smtClean="0">
                <a:latin typeface="Times New Roman"/>
              </a:rPr>
              <a:t>Computer Science and Artificial Intelligence Lab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  <a:r>
              <a:rPr lang="en-US" sz="3600" dirty="0" smtClean="0">
                <a:latin typeface="Times New Roman"/>
              </a:rPr>
              <a:t> Massachusetts Institute of Technology</a:t>
            </a:r>
            <a:endParaRPr lang="en-US" sz="3600" dirty="0">
              <a:latin typeface="Times New Roman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7923214" y="1463111"/>
            <a:ext cx="1473393" cy="2344568"/>
            <a:chOff x="36497074" y="-214993"/>
            <a:chExt cx="1907726" cy="30357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7074" y="912989"/>
              <a:ext cx="1907726" cy="19077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7074" y="-214993"/>
              <a:ext cx="1907726" cy="1127982"/>
            </a:xfrm>
            <a:prstGeom prst="rect">
              <a:avLst/>
            </a:prstGeom>
          </p:spPr>
        </p:pic>
      </p:grpSp>
      <p:pic>
        <p:nvPicPr>
          <p:cNvPr id="4" name="Picture 2" descr="http://www.nmr.mgh.harvard.edu/martinos/userInfo/operations/MC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4655"/>
            <a:ext cx="5638800" cy="26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25099" y="337720"/>
            <a:ext cx="31353225" cy="1067357"/>
          </a:xfrm>
          <a:prstGeom prst="rect">
            <a:avLst/>
          </a:prstGeom>
          <a:noFill/>
          <a:ln>
            <a:noFill/>
          </a:ln>
        </p:spPr>
        <p:txBody>
          <a:bodyPr wrap="none" lIns="66434" tIns="33217" rIns="66434" bIns="332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Mid-Space-Independent Symmetric Data Term for Pairwise Deformable Image </a:t>
            </a:r>
            <a:r>
              <a:rPr lang="en-US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Registration</a:t>
            </a:r>
            <a:endParaRPr lang="en-US" sz="6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266700"/>
            <a:ext cx="32004000" cy="3810000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12" tIns="37406" rIns="74812" bIns="37406" rtlCol="0" anchor="ctr"/>
          <a:lstStyle/>
          <a:p>
            <a:pPr algn="ctr"/>
            <a:endParaRPr lang="en-US" sz="6091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3368" y="1994452"/>
            <a:ext cx="1555068" cy="1185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839720" y="7713814"/>
                <a:ext cx="1431952" cy="143195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0" y="7713814"/>
                <a:ext cx="1431952" cy="143195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7999479" y="7713814"/>
                <a:ext cx="1431952" cy="143195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79" y="7713814"/>
                <a:ext cx="1431952" cy="1431952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>
              <a:xfrm>
                <a:off x="4419600" y="5423309"/>
                <a:ext cx="1431952" cy="1431952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66FF3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23309"/>
                <a:ext cx="1431952" cy="1431952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 flipV="1">
            <a:off x="2331949" y="6597389"/>
            <a:ext cx="2087651" cy="13357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5851552" y="6597389"/>
            <a:ext cx="2090650" cy="13317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9" name="Subtitle 2"/>
          <p:cNvSpPr txBox="1">
            <a:spLocks/>
          </p:cNvSpPr>
          <p:nvPr/>
        </p:nvSpPr>
        <p:spPr>
          <a:xfrm>
            <a:off x="10878884" y="5427722"/>
            <a:ext cx="20369552" cy="56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term for mid-space deformable registration through an atlas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Requires anti-drift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759209" y="6484238"/>
                <a:ext cx="4732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209" y="6484238"/>
                <a:ext cx="473271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854480" y="6484152"/>
                <a:ext cx="4827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80" y="6484152"/>
                <a:ext cx="482761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 flipH="1">
            <a:off x="2414867" y="8429790"/>
            <a:ext cx="5441417" cy="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037798" y="8808380"/>
                <a:ext cx="2308643" cy="497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3200" b="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98" y="8808380"/>
                <a:ext cx="2308643" cy="4972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878883" y="6562943"/>
                <a:ext cx="11368625" cy="1291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∘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∘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883" y="6562943"/>
                <a:ext cx="11368625" cy="12917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4213883" y="6610932"/>
                <a:ext cx="7034553" cy="1039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883" y="6610932"/>
                <a:ext cx="7034553" cy="10398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22839100" y="6903756"/>
            <a:ext cx="783191" cy="5225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5400000">
            <a:off x="20339760" y="9458032"/>
            <a:ext cx="1447800" cy="114300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/>
              <p:cNvSpPr/>
              <p:nvPr/>
            </p:nvSpPr>
            <p:spPr>
              <a:xfrm>
                <a:off x="839720" y="13080389"/>
                <a:ext cx="1431952" cy="143195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Oval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0" y="13080389"/>
                <a:ext cx="1431952" cy="1431952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/>
              <p:cNvSpPr/>
              <p:nvPr/>
            </p:nvSpPr>
            <p:spPr>
              <a:xfrm>
                <a:off x="7999479" y="13080389"/>
                <a:ext cx="1431952" cy="143195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Oval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79" y="13080389"/>
                <a:ext cx="1431952" cy="1431952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/>
          <p:cNvSpPr/>
          <p:nvPr/>
        </p:nvSpPr>
        <p:spPr>
          <a:xfrm>
            <a:off x="4419600" y="10789884"/>
            <a:ext cx="1431952" cy="1431952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66FF33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2331949" y="11963964"/>
            <a:ext cx="2087651" cy="13357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5851552" y="11963964"/>
            <a:ext cx="2090650" cy="13317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3" name="Subtitle 2"/>
          <p:cNvSpPr txBox="1">
            <a:spLocks/>
          </p:cNvSpPr>
          <p:nvPr/>
        </p:nvSpPr>
        <p:spPr>
          <a:xfrm>
            <a:off x="10764269" y="11225051"/>
            <a:ext cx="20369552" cy="56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Implicit-atlas data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759209" y="11850813"/>
                <a:ext cx="4732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209" y="11850813"/>
                <a:ext cx="473271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854480" y="11850727"/>
                <a:ext cx="4827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480" y="11850727"/>
                <a:ext cx="482761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>
          <a:xfrm flipH="1">
            <a:off x="2414867" y="13796365"/>
            <a:ext cx="5441417" cy="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037798" y="14174955"/>
                <a:ext cx="2308643" cy="497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3200" b="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98" y="14174955"/>
                <a:ext cx="2308643" cy="49725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7720373" y="11963964"/>
                <a:ext cx="6686574" cy="1408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3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3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373" y="11963964"/>
                <a:ext cx="6686574" cy="140846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Striped Right Arrow 100"/>
          <p:cNvSpPr/>
          <p:nvPr/>
        </p:nvSpPr>
        <p:spPr>
          <a:xfrm rot="5400000">
            <a:off x="20339760" y="14824607"/>
            <a:ext cx="1447800" cy="114300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/>
              <p:cNvSpPr/>
              <p:nvPr/>
            </p:nvSpPr>
            <p:spPr>
              <a:xfrm>
                <a:off x="839720" y="18434822"/>
                <a:ext cx="1431952" cy="143195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3" name="Oval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0" y="18434822"/>
                <a:ext cx="1431952" cy="1431952"/>
              </a:xfrm>
              <a:prstGeom prst="ellipse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/>
              <p:cNvSpPr/>
              <p:nvPr/>
            </p:nvSpPr>
            <p:spPr>
              <a:xfrm>
                <a:off x="7999479" y="18434822"/>
                <a:ext cx="1431952" cy="143195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66FF3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4" name="Oval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79" y="18434822"/>
                <a:ext cx="1431952" cy="1431952"/>
              </a:xfrm>
              <a:prstGeom prst="ellipse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Subtitle 2"/>
          <p:cNvSpPr txBox="1">
            <a:spLocks/>
          </p:cNvSpPr>
          <p:nvPr/>
        </p:nvSpPr>
        <p:spPr>
          <a:xfrm>
            <a:off x="10878884" y="16177395"/>
            <a:ext cx="20369552" cy="56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Mid-space-independent data term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need for anti-drift constraints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2414867" y="19150798"/>
            <a:ext cx="5441417" cy="0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019283" y="19529388"/>
                <a:ext cx="3456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B0F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b="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283" y="19529388"/>
                <a:ext cx="345672" cy="49244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3888459" y="17318397"/>
                <a:ext cx="14121173" cy="1937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nary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∘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∘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∘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459" y="17318397"/>
                <a:ext cx="14121173" cy="193758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7450343" y="19643412"/>
                <a:ext cx="7239097" cy="12917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∘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343" y="19643412"/>
                <a:ext cx="7239097" cy="12917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Subtitle 2"/>
          <p:cNvSpPr txBox="1">
            <a:spLocks/>
          </p:cNvSpPr>
          <p:nvPr/>
        </p:nvSpPr>
        <p:spPr>
          <a:xfrm>
            <a:off x="10878884" y="13515556"/>
            <a:ext cx="20369552" cy="56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Ashburner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&amp; Ridgway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Front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Neurosci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2013]</a:t>
            </a:r>
          </a:p>
        </p:txBody>
      </p:sp>
      <p:sp>
        <p:nvSpPr>
          <p:cNvPr id="118" name="Subtitle 2"/>
          <p:cNvSpPr txBox="1">
            <a:spLocks/>
          </p:cNvSpPr>
          <p:nvPr/>
        </p:nvSpPr>
        <p:spPr>
          <a:xfrm>
            <a:off x="10878884" y="8150867"/>
            <a:ext cx="20369552" cy="56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[Ma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NeuroImage 2008]</a:t>
            </a:r>
          </a:p>
        </p:txBody>
      </p:sp>
      <p:sp>
        <p:nvSpPr>
          <p:cNvPr id="119" name="Subtitle 2"/>
          <p:cNvSpPr txBox="1">
            <a:spLocks/>
          </p:cNvSpPr>
          <p:nvPr/>
        </p:nvSpPr>
        <p:spPr>
          <a:xfrm>
            <a:off x="10878883" y="21055609"/>
            <a:ext cx="20369552" cy="56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[proposed data term]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087761"/>
                  </p:ext>
                </p:extLst>
              </p:nvPr>
            </p:nvGraphicFramePr>
            <p:xfrm>
              <a:off x="877008" y="22147093"/>
              <a:ext cx="31164385" cy="7229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71392"/>
                    <a:gridCol w="7239000"/>
                    <a:gridCol w="6088239"/>
                    <a:gridCol w="6232877"/>
                    <a:gridCol w="6232877"/>
                  </a:tblGrid>
                  <a:tr h="335812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7200" dirty="0" smtClean="0">
                              <a:solidFill>
                                <a:schemeClr val="accent6"/>
                              </a:solidFill>
                            </a:rPr>
                            <a:t>Experimental</a:t>
                          </a:r>
                          <a:r>
                            <a:rPr lang="en-US" sz="7200" baseline="0" dirty="0" smtClean="0">
                              <a:solidFill>
                                <a:schemeClr val="accent6"/>
                              </a:solidFill>
                            </a:rPr>
                            <a:t> Results</a:t>
                          </a:r>
                        </a:p>
                        <a:p>
                          <a:pPr algn="ctr"/>
                          <a:r>
                            <a:rPr lang="en-US" sz="3200" baseline="0" dirty="0" smtClean="0">
                              <a:solidFill>
                                <a:schemeClr val="accent6"/>
                              </a:solidFill>
                            </a:rPr>
                            <a:t>using demons regularization</a:t>
                          </a:r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Proposed mid-space-independent</a:t>
                          </a:r>
                          <a:r>
                            <a:rPr lang="en-US" sz="3200" i="0" baseline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 data term</a:t>
                          </a:r>
                        </a:p>
                        <a:p>
                          <a:pPr algn="ctr"/>
                          <a:endParaRPr lang="en-US" sz="3200" i="0" baseline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sz="320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i="1" smtClean="0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3200" i="1" smtClean="0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∘</m:t>
                                            </m:r>
                                            <m:r>
                                              <a:rPr lang="en-US" sz="32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f>
                                      <m:f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3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err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Symmetrization</a:t>
                          </a:r>
                          <a:r>
                            <a:rPr lang="en-US" sz="320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 data term</a:t>
                          </a:r>
                        </a:p>
                        <a:p>
                          <a:pPr algn="ctr"/>
                          <a:r>
                            <a:rPr lang="en-US" sz="3200" b="0" i="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[Christensen </a:t>
                          </a:r>
                          <a:r>
                            <a:rPr lang="en-US" sz="3200" b="0" i="1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et al</a:t>
                          </a:r>
                          <a:r>
                            <a:rPr lang="en-US" sz="3200" b="0" i="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, TMI 2001]</a:t>
                          </a:r>
                        </a:p>
                        <a:p>
                          <a:pPr algn="ctr"/>
                          <a:r>
                            <a:rPr lang="en-US" sz="3200" b="0" i="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en-US" sz="3200" b="0" i="0" dirty="0" err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Cachier</a:t>
                          </a:r>
                          <a:r>
                            <a:rPr lang="en-US" sz="3200" b="0" i="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 &amp; Rey, MICCAI 2000]</a:t>
                          </a:r>
                        </a:p>
                        <a:p>
                          <a:pPr algn="ctr"/>
                          <a:r>
                            <a:rPr lang="en-US" sz="3200" b="0" i="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[</a:t>
                          </a:r>
                          <a:r>
                            <a:rPr lang="en-US" sz="3200" b="0" i="0" dirty="0" err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Trouvé</a:t>
                          </a:r>
                          <a:r>
                            <a:rPr lang="en-US" sz="3200" b="0" i="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+mn-lt"/>
                            </a:rPr>
                            <a:t> &amp; Younes, ECCV 2000]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i="1" smtClean="0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3200" i="1" smtClean="0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solidFill>
                                                      <a:srgbClr val="92D05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∘</m:t>
                                            </m:r>
                                            <m:r>
                                              <a:rPr lang="en-US" sz="3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f>
                                      <m:fPr>
                                        <m:ctrlPr>
                                          <a:rPr lang="en-US" sz="32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3200" b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3200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d>
                                          <m:dPr>
                                            <m:ctrlPr>
                                              <a:rPr lang="en-US" sz="3200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en-US" sz="3200" b="0" i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7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Retrieval of synthetic deformations</a:t>
                          </a:r>
                        </a:p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(20 MRI slices)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Error in resulting deformations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0.2% ± 0.2% lower</a:t>
                          </a:r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772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Error in inverse-consistency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4% ± 2% lower</a:t>
                          </a:r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8249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Cross-subject registration of</a:t>
                          </a:r>
                          <a:endParaRPr lang="en-US" sz="3200" b="1" baseline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 Pairs of labeled MRI slices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Portion of voxels with matching labels in 12 key regions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In native space of image 1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Similar for both methods (0.0% ± 0.2%)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82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3762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In native space of image 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0.10% ± 0.16% higher</a:t>
                          </a:r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82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Average Dice’s coefficient for all the labels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In native space of image 1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0.7% ± 0.2% higher</a:t>
                          </a:r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82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3762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In native space of image 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Similar for both methods (0.0% ± 0.2%)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087761"/>
                  </p:ext>
                </p:extLst>
              </p:nvPr>
            </p:nvGraphicFramePr>
            <p:xfrm>
              <a:off x="877008" y="22147093"/>
              <a:ext cx="31164385" cy="7229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71392"/>
                    <a:gridCol w="7239000"/>
                    <a:gridCol w="6088239"/>
                    <a:gridCol w="6232877"/>
                    <a:gridCol w="6232877"/>
                  </a:tblGrid>
                  <a:tr h="3358125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7200" dirty="0" smtClean="0">
                              <a:solidFill>
                                <a:schemeClr val="accent6"/>
                              </a:solidFill>
                            </a:rPr>
                            <a:t>Experimental</a:t>
                          </a:r>
                          <a:r>
                            <a:rPr lang="en-US" sz="7200" baseline="0" dirty="0" smtClean="0">
                              <a:solidFill>
                                <a:schemeClr val="accent6"/>
                              </a:solidFill>
                            </a:rPr>
                            <a:t> Results</a:t>
                          </a:r>
                        </a:p>
                        <a:p>
                          <a:pPr algn="ctr"/>
                          <a:r>
                            <a:rPr lang="en-US" sz="3200" baseline="0" dirty="0" smtClean="0">
                              <a:solidFill>
                                <a:schemeClr val="accent6"/>
                              </a:solidFill>
                            </a:rPr>
                            <a:t>using demons regularization</a:t>
                          </a:r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6"/>
                          <a:stretch>
                            <a:fillRect l="-299902" t="-1815" r="-100098" b="-1212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6"/>
                          <a:stretch>
                            <a:fillRect l="-399902" t="-1815" r="-98" b="-121234"/>
                          </a:stretch>
                        </a:blipFill>
                      </a:tcPr>
                    </a:tc>
                  </a:tr>
                  <a:tr h="777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Retrieval of synthetic deformations</a:t>
                          </a:r>
                        </a:p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(20 MRI slices)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Error in resulting deformations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0.2% ± 0.2% lower</a:t>
                          </a:r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772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Error in inverse-consistency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4% ± 2% lower</a:t>
                          </a:r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7912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Cross-subject registration of</a:t>
                          </a:r>
                          <a:endParaRPr lang="en-US" sz="3200" b="1" baseline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 Pairs of labeled MRI slices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Portion of voxels with matching labels in 12 key regions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In native space of image 1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Similar for both methods (0.0% ± 0.2%)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3762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In native space of image 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0.10% ± 0.16% higher</a:t>
                          </a:r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Average Dice’s coefficient for all the labels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In native space of image 1</a:t>
                          </a:r>
                          <a:endParaRPr lang="en-US" sz="32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0.7% ± 0.2% higher</a:t>
                          </a:r>
                          <a:endParaRPr lang="en-US" sz="32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376206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a:t>In native space of image 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Similar for both methods (0.0% ± 0.2%)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7" name="Oval Callout 26"/>
          <p:cNvSpPr/>
          <p:nvPr/>
        </p:nvSpPr>
        <p:spPr>
          <a:xfrm>
            <a:off x="6705600" y="5410004"/>
            <a:ext cx="1752600" cy="894110"/>
          </a:xfrm>
          <a:prstGeom prst="wedgeEllipseCallout">
            <a:avLst/>
          </a:prstGeom>
          <a:solidFill>
            <a:schemeClr val="accent6">
              <a:tint val="50000"/>
              <a:satMod val="300000"/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transformation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2" name="Oval Callout 121"/>
          <p:cNvSpPr/>
          <p:nvPr/>
        </p:nvSpPr>
        <p:spPr>
          <a:xfrm>
            <a:off x="3543300" y="5072472"/>
            <a:ext cx="1752600" cy="894110"/>
          </a:xfrm>
          <a:prstGeom prst="wedgeEllipseCallout">
            <a:avLst>
              <a:gd name="adj1" fmla="val 27901"/>
              <a:gd name="adj2" fmla="val 59129"/>
            </a:avLst>
          </a:prstGeom>
          <a:solidFill>
            <a:schemeClr val="accent6">
              <a:tint val="50000"/>
              <a:satMod val="300000"/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atlas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3" name="Oval Callout 122"/>
          <p:cNvSpPr/>
          <p:nvPr/>
        </p:nvSpPr>
        <p:spPr>
          <a:xfrm>
            <a:off x="8682798" y="8808380"/>
            <a:ext cx="1752600" cy="894110"/>
          </a:xfrm>
          <a:prstGeom prst="wedgeEllipseCallout">
            <a:avLst>
              <a:gd name="adj1" fmla="val -39180"/>
              <a:gd name="adj2" fmla="val -54379"/>
            </a:avLst>
          </a:prstGeom>
          <a:solidFill>
            <a:schemeClr val="accent6">
              <a:tint val="50000"/>
              <a:satMod val="300000"/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image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4" name="Oval Callout 123"/>
          <p:cNvSpPr/>
          <p:nvPr/>
        </p:nvSpPr>
        <p:spPr>
          <a:xfrm>
            <a:off x="5476716" y="10092487"/>
            <a:ext cx="1752600" cy="894110"/>
          </a:xfrm>
          <a:prstGeom prst="wedgeEllipseCallout">
            <a:avLst>
              <a:gd name="adj1" fmla="val -35740"/>
              <a:gd name="adj2" fmla="val 53509"/>
            </a:avLst>
          </a:prstGeom>
          <a:solidFill>
            <a:schemeClr val="accent6">
              <a:tint val="50000"/>
              <a:satMod val="300000"/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mid-space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5" name="Oval Callout 124"/>
          <p:cNvSpPr/>
          <p:nvPr/>
        </p:nvSpPr>
        <p:spPr>
          <a:xfrm>
            <a:off x="25603200" y="7723466"/>
            <a:ext cx="1752600" cy="894110"/>
          </a:xfrm>
          <a:prstGeom prst="wedgeEllipseCallout">
            <a:avLst>
              <a:gd name="adj1" fmla="val 39941"/>
              <a:gd name="adj2" fmla="val -52131"/>
            </a:avLst>
          </a:prstGeom>
          <a:solidFill>
            <a:schemeClr val="accent6">
              <a:tint val="50000"/>
              <a:satMod val="300000"/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Jacobian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determinant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6" name="Picture 125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5" y="29926377"/>
            <a:ext cx="24904532" cy="501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9" y="35530632"/>
            <a:ext cx="24936997" cy="5916876"/>
          </a:xfrm>
          <a:prstGeom prst="rect">
            <a:avLst/>
          </a:prstGeom>
        </p:spPr>
      </p:pic>
      <p:sp>
        <p:nvSpPr>
          <p:cNvPr id="129" name="Subtitle 2"/>
          <p:cNvSpPr txBox="1">
            <a:spLocks/>
          </p:cNvSpPr>
          <p:nvPr/>
        </p:nvSpPr>
        <p:spPr>
          <a:xfrm>
            <a:off x="25776715" y="30366857"/>
            <a:ext cx="6264677" cy="413036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Retrieval of synthetic deformations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original image (a) was deformed by two synthetic random transformations (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b,c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). The deformed images were then registered with each other, resulting in de-formation fields by the proposed (d) and the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symmetrization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(e) methods.</a:t>
            </a:r>
            <a:endParaRPr lang="en-US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1" name="Subtitle 2"/>
          <p:cNvSpPr txBox="1">
            <a:spLocks/>
          </p:cNvSpPr>
          <p:nvPr/>
        </p:nvSpPr>
        <p:spPr>
          <a:xfrm>
            <a:off x="25776715" y="37359530"/>
            <a:ext cx="6264677" cy="225908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Cross-subject registration of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labeled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MRI slices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Examples of the labeled coronal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slices used in the experiments.</a:t>
            </a:r>
            <a:endParaRPr lang="en-US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368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 New Roman</vt:lpstr>
      <vt:lpstr>Arial</vt:lpstr>
      <vt:lpstr>Calibri</vt:lpstr>
      <vt:lpstr>Cambria Math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Brain Network Augmentation via Kirchhoff's Laws</dc:title>
  <dc:creator>iman@nmr.mgh.harvard.edu</dc:creator>
  <dc:description>ISMRM 2014</dc:description>
  <cp:lastModifiedBy>Iman Aganj</cp:lastModifiedBy>
  <cp:revision>81</cp:revision>
  <cp:lastPrinted>2014-05-09T16:03:34Z</cp:lastPrinted>
  <dcterms:created xsi:type="dcterms:W3CDTF">2013-10-09T19:23:55Z</dcterms:created>
  <dcterms:modified xsi:type="dcterms:W3CDTF">2015-09-23T22:17:42Z</dcterms:modified>
</cp:coreProperties>
</file>