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3" r:id="rId1"/>
  </p:sldMasterIdLst>
  <p:notesMasterIdLst>
    <p:notesMasterId r:id="rId97"/>
  </p:notesMasterIdLst>
  <p:handoutMasterIdLst>
    <p:handoutMasterId r:id="rId98"/>
  </p:handoutMasterIdLst>
  <p:sldIdLst>
    <p:sldId id="256" r:id="rId2"/>
    <p:sldId id="1175" r:id="rId3"/>
    <p:sldId id="1131" r:id="rId4"/>
    <p:sldId id="1179" r:id="rId5"/>
    <p:sldId id="1125" r:id="rId6"/>
    <p:sldId id="1202" r:id="rId7"/>
    <p:sldId id="1203" r:id="rId8"/>
    <p:sldId id="1112" r:id="rId9"/>
    <p:sldId id="1113" r:id="rId10"/>
    <p:sldId id="1183" r:id="rId11"/>
    <p:sldId id="1126" r:id="rId12"/>
    <p:sldId id="1127" r:id="rId13"/>
    <p:sldId id="1185" r:id="rId14"/>
    <p:sldId id="1123" r:id="rId15"/>
    <p:sldId id="1204" r:id="rId16"/>
    <p:sldId id="1115" r:id="rId17"/>
    <p:sldId id="1211" r:id="rId18"/>
    <p:sldId id="1138" r:id="rId19"/>
    <p:sldId id="1189" r:id="rId20"/>
    <p:sldId id="1186" r:id="rId21"/>
    <p:sldId id="1190" r:id="rId22"/>
    <p:sldId id="1187" r:id="rId23"/>
    <p:sldId id="1205" r:id="rId24"/>
    <p:sldId id="1139" r:id="rId25"/>
    <p:sldId id="1140" r:id="rId26"/>
    <p:sldId id="1141" r:id="rId27"/>
    <p:sldId id="1142" r:id="rId28"/>
    <p:sldId id="1143" r:id="rId29"/>
    <p:sldId id="1144" r:id="rId30"/>
    <p:sldId id="1214" r:id="rId31"/>
    <p:sldId id="1145" r:id="rId32"/>
    <p:sldId id="1146" r:id="rId33"/>
    <p:sldId id="1147" r:id="rId34"/>
    <p:sldId id="1132" r:id="rId35"/>
    <p:sldId id="1206" r:id="rId36"/>
    <p:sldId id="1192" r:id="rId37"/>
    <p:sldId id="1128" r:id="rId38"/>
    <p:sldId id="1193" r:id="rId39"/>
    <p:sldId id="1207" r:id="rId40"/>
    <p:sldId id="1152" r:id="rId41"/>
    <p:sldId id="1153" r:id="rId42"/>
    <p:sldId id="1154" r:id="rId43"/>
    <p:sldId id="1155" r:id="rId44"/>
    <p:sldId id="1156" r:id="rId45"/>
    <p:sldId id="1157" r:id="rId46"/>
    <p:sldId id="1158" r:id="rId47"/>
    <p:sldId id="1159" r:id="rId48"/>
    <p:sldId id="1160" r:id="rId49"/>
    <p:sldId id="1161" r:id="rId50"/>
    <p:sldId id="1162" r:id="rId51"/>
    <p:sldId id="315" r:id="rId52"/>
    <p:sldId id="1194" r:id="rId53"/>
    <p:sldId id="665" r:id="rId54"/>
    <p:sldId id="807" r:id="rId55"/>
    <p:sldId id="945" r:id="rId56"/>
    <p:sldId id="1164" r:id="rId57"/>
    <p:sldId id="1150" r:id="rId58"/>
    <p:sldId id="946" r:id="rId59"/>
    <p:sldId id="947" r:id="rId60"/>
    <p:sldId id="910" r:id="rId61"/>
    <p:sldId id="951" r:id="rId62"/>
    <p:sldId id="952" r:id="rId63"/>
    <p:sldId id="953" r:id="rId64"/>
    <p:sldId id="1208" r:id="rId65"/>
    <p:sldId id="1163" r:id="rId66"/>
    <p:sldId id="1195" r:id="rId67"/>
    <p:sldId id="1151" r:id="rId68"/>
    <p:sldId id="1167" r:id="rId69"/>
    <p:sldId id="1168" r:id="rId70"/>
    <p:sldId id="1170" r:id="rId71"/>
    <p:sldId id="1171" r:id="rId72"/>
    <p:sldId id="1196" r:id="rId73"/>
    <p:sldId id="1209" r:id="rId74"/>
    <p:sldId id="1049" r:id="rId75"/>
    <p:sldId id="1048" r:id="rId76"/>
    <p:sldId id="930" r:id="rId77"/>
    <p:sldId id="1050" r:id="rId78"/>
    <p:sldId id="1051" r:id="rId79"/>
    <p:sldId id="1052" r:id="rId80"/>
    <p:sldId id="1053" r:id="rId81"/>
    <p:sldId id="893" r:id="rId82"/>
    <p:sldId id="1054" r:id="rId83"/>
    <p:sldId id="1197" r:id="rId84"/>
    <p:sldId id="1055" r:id="rId85"/>
    <p:sldId id="894" r:id="rId86"/>
    <p:sldId id="1056" r:id="rId87"/>
    <p:sldId id="1198" r:id="rId88"/>
    <p:sldId id="1199" r:id="rId89"/>
    <p:sldId id="1172" r:id="rId90"/>
    <p:sldId id="1200" r:id="rId91"/>
    <p:sldId id="1201" r:id="rId92"/>
    <p:sldId id="1210" r:id="rId93"/>
    <p:sldId id="1039" r:id="rId94"/>
    <p:sldId id="1079" r:id="rId95"/>
    <p:sldId id="1080" r:id="rId9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99FF"/>
    <a:srgbClr val="000000"/>
    <a:srgbClr val="FF00FF"/>
    <a:srgbClr val="C0C0C0"/>
    <a:srgbClr val="CCCCFF"/>
    <a:srgbClr val="66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2" autoAdjust="0"/>
    <p:restoredTop sz="94111" autoAdjust="0"/>
  </p:normalViewPr>
  <p:slideViewPr>
    <p:cSldViewPr>
      <p:cViewPr>
        <p:scale>
          <a:sx n="75" d="100"/>
          <a:sy n="75" d="100"/>
        </p:scale>
        <p:origin x="830" y="293"/>
      </p:cViewPr>
      <p:guideLst>
        <p:guide orient="horz" pos="43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26"/>
    </p:cViewPr>
  </p:sorterViewPr>
  <p:notesViewPr>
    <p:cSldViewPr>
      <p:cViewPr varScale="1">
        <p:scale>
          <a:sx n="37" d="100"/>
          <a:sy n="37" d="100"/>
        </p:scale>
        <p:origin x="-67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 sz="1200">
                <a:latin typeface="Times New Roman" pitchFamily="18" charset="0"/>
              </a:defRPr>
            </a:lvl1pPr>
          </a:lstStyle>
          <a:p>
            <a:fld id="{A918FA15-9C9C-4F0A-A15F-1EF52D214EC2}" type="slidenum">
              <a:rPr lang="en-US" altLang="fi-FI"/>
              <a:pPr/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 sz="1200">
                <a:latin typeface="Times New Roman" pitchFamily="18" charset="0"/>
              </a:defRPr>
            </a:lvl1pPr>
          </a:lstStyle>
          <a:p>
            <a:fld id="{F312B2BB-8B68-4FF7-9770-E6C5BF8CA1ED}" type="slidenum">
              <a:rPr lang="en-US" altLang="fi-FI"/>
              <a:pPr/>
              <a:t>‹#›</a:t>
            </a:fld>
            <a:endParaRPr lang="en-US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508000" y="4889500"/>
            <a:ext cx="10837333" cy="319088"/>
            <a:chOff x="2288" y="3080"/>
            <a:chExt cx="3072" cy="201"/>
          </a:xfrm>
        </p:grpSpPr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fi-FI" altLang="fi-FI" sz="2800"/>
            </a:p>
          </p:txBody>
        </p: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fi-FI" altLang="fi-FI" sz="2800"/>
            </a:p>
          </p:txBody>
        </p:sp>
      </p:grpSp>
      <p:sp>
        <p:nvSpPr>
          <p:cNvPr id="821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1248833" y="1425575"/>
            <a:ext cx="10363200" cy="11430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otsikon perustyyliä napsauttamalla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930401" y="2927350"/>
            <a:ext cx="9177867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alaotsikon perustyyliä napsauttamalla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buFont typeface="Arial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Font typeface="Arial" pitchFamily="34" charset="0"/>
              <a:buChar char="–"/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0"/>
            <a:ext cx="10668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otsikon perustyyliä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057400"/>
            <a:ext cx="1066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grpSp>
        <p:nvGrpSpPr>
          <p:cNvPr id="1030" name="Group 21"/>
          <p:cNvGrpSpPr>
            <a:grpSpLocks/>
          </p:cNvGrpSpPr>
          <p:nvPr/>
        </p:nvGrpSpPr>
        <p:grpSpPr bwMode="auto">
          <a:xfrm>
            <a:off x="304800" y="1524000"/>
            <a:ext cx="9855200" cy="319088"/>
            <a:chOff x="144" y="1248"/>
            <a:chExt cx="4656" cy="201"/>
          </a:xfrm>
        </p:grpSpPr>
        <p:sp>
          <p:nvSpPr>
            <p:cNvPr id="1031" name="AutoShape 12"/>
            <p:cNvSpPr>
              <a:spLocks noChangeArrowheads="1"/>
            </p:cNvSpPr>
            <p:nvPr/>
          </p:nvSpPr>
          <p:spPr bwMode="auto">
            <a:xfrm>
              <a:off x="384" y="1248"/>
              <a:ext cx="4416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fi-FI" altLang="fi-FI" sz="2800"/>
            </a:p>
          </p:txBody>
        </p:sp>
        <p:sp>
          <p:nvSpPr>
            <p:cNvPr id="1032" name="AutoShape 20"/>
            <p:cNvSpPr>
              <a:spLocks noChangeArrowheads="1"/>
            </p:cNvSpPr>
            <p:nvPr/>
          </p:nvSpPr>
          <p:spPr bwMode="auto">
            <a:xfrm flipH="1">
              <a:off x="144" y="1248"/>
              <a:ext cx="248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defRPr sz="28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None/>
                <a:defRPr/>
              </a:pPr>
              <a:endParaRPr lang="fi-FI" altLang="fi-FI" sz="2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3" r:id="rId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36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5.png"/><Relationship Id="rId7" Type="http://schemas.openxmlformats.org/officeDocument/2006/relationships/image" Target="../media/image8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7.png"/><Relationship Id="rId4" Type="http://schemas.openxmlformats.org/officeDocument/2006/relationships/image" Target="../media/image80.png"/><Relationship Id="rId9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90.gif"/><Relationship Id="rId4" Type="http://schemas.openxmlformats.org/officeDocument/2006/relationships/image" Target="../media/image80.png"/><Relationship Id="rId9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78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gif"/><Relationship Id="rId4" Type="http://schemas.openxmlformats.org/officeDocument/2006/relationships/image" Target="../media/image99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27.wmf"/><Relationship Id="rId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image" Target="../media/image78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36.jpeg"/><Relationship Id="rId4" Type="http://schemas.openxmlformats.org/officeDocument/2006/relationships/image" Target="../media/image80.png"/><Relationship Id="rId9" Type="http://schemas.openxmlformats.org/officeDocument/2006/relationships/image" Target="../media/image108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wmf"/><Relationship Id="rId4" Type="http://schemas.openxmlformats.org/officeDocument/2006/relationships/image" Target="../media/image11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11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11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wmf"/><Relationship Id="rId5" Type="http://schemas.openxmlformats.org/officeDocument/2006/relationships/image" Target="../media/image124.png"/><Relationship Id="rId4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32.gif"/><Relationship Id="rId4" Type="http://schemas.openxmlformats.org/officeDocument/2006/relationships/image" Target="../media/image128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138.png"/><Relationship Id="rId4" Type="http://schemas.openxmlformats.org/officeDocument/2006/relationships/image" Target="../media/image13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5"/>
          <p:cNvSpPr>
            <a:spLocks noGrp="1"/>
          </p:cNvSpPr>
          <p:nvPr>
            <p:ph type="subTitle" idx="1"/>
          </p:nvPr>
        </p:nvSpPr>
        <p:spPr>
          <a:xfrm>
            <a:off x="2743200" y="3048000"/>
            <a:ext cx="6959600" cy="1549400"/>
          </a:xfrm>
        </p:spPr>
        <p:txBody>
          <a:bodyPr/>
          <a:lstStyle/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endParaRPr lang="en-US" altLang="fi-FI" sz="2400" dirty="0"/>
          </a:p>
          <a:p>
            <a:pPr algn="ctr" eaLnBrk="1" hangingPunct="1"/>
            <a:r>
              <a:rPr lang="en-US" altLang="fi-FI" sz="2400" dirty="0" err="1"/>
              <a:t>Koen</a:t>
            </a:r>
            <a:r>
              <a:rPr lang="en-US" altLang="fi-FI" sz="2400" dirty="0"/>
              <a:t> Van </a:t>
            </a:r>
            <a:r>
              <a:rPr lang="en-US" altLang="fi-FI" sz="2400" dirty="0" err="1"/>
              <a:t>Leemput</a:t>
            </a:r>
            <a:endParaRPr lang="en-US" altLang="fi-FI" sz="2400" dirty="0"/>
          </a:p>
          <a:p>
            <a:pPr algn="ctr"/>
            <a:endParaRPr lang="en-US" altLang="fi-FI" sz="1600" dirty="0"/>
          </a:p>
          <a:p>
            <a:pPr algn="ctr"/>
            <a:r>
              <a:rPr lang="en-US" altLang="fi-FI" sz="1600" i="1" dirty="0"/>
              <a:t>April 7, 2022</a:t>
            </a:r>
          </a:p>
          <a:p>
            <a:pPr algn="ctr"/>
            <a:r>
              <a:rPr lang="en-US" altLang="fi-FI" sz="1600" i="1" dirty="0"/>
              <a:t>DSMF symposium - </a:t>
            </a:r>
            <a:r>
              <a:rPr lang="en-US" altLang="fi-FI" sz="1600" i="1" dirty="0" err="1"/>
              <a:t>Middelfart</a:t>
            </a:r>
            <a:endParaRPr lang="en-US" altLang="fi-FI" sz="1600" i="1" dirty="0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6248400" y="5410200"/>
            <a:ext cx="419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i-FI" altLang="fi-FI" sz="2000">
              <a:solidFill>
                <a:schemeClr val="tx1"/>
              </a:solidFill>
            </a:endParaRPr>
          </a:p>
        </p:txBody>
      </p:sp>
      <p:pic>
        <p:nvPicPr>
          <p:cNvPr id="5125" name="Picture 16" descr="MC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3950" y="5257800"/>
            <a:ext cx="3397250" cy="157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FF6B56-6BC3-4766-95E5-D6166A0C280D}"/>
              </a:ext>
            </a:extLst>
          </p:cNvPr>
          <p:cNvGrpSpPr/>
          <p:nvPr/>
        </p:nvGrpSpPr>
        <p:grpSpPr>
          <a:xfrm>
            <a:off x="6988101" y="5334000"/>
            <a:ext cx="3222699" cy="1407334"/>
            <a:chOff x="6988101" y="5334000"/>
            <a:chExt cx="3222699" cy="1407334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88101" y="5334000"/>
              <a:ext cx="1012899" cy="12156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53228" y="5525704"/>
              <a:ext cx="2357572" cy="12156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CF1E5453-B90E-4BC2-B507-C53DCD57A4EA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1371600" y="1447800"/>
            <a:ext cx="9144000" cy="1143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dirty="0"/>
              <a:t>Four Decades of Automated Image Registration and Segmentation</a:t>
            </a:r>
            <a:br>
              <a:rPr lang="en-GB" dirty="0"/>
            </a:br>
            <a:endParaRPr lang="en-US" altLang="fi-FI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Registration by aligning corresponding points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XXXX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XXX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A7BAC8-AA32-41AC-B860-CA6455FC629B}"/>
              </a:ext>
            </a:extLst>
          </p:cNvPr>
          <p:cNvGrpSpPr/>
          <p:nvPr/>
        </p:nvGrpSpPr>
        <p:grpSpPr>
          <a:xfrm>
            <a:off x="2376600" y="5191991"/>
            <a:ext cx="8901000" cy="1574809"/>
            <a:chOff x="2376600" y="5045591"/>
            <a:chExt cx="8901000" cy="1574809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EC72368-AA1C-43BD-8DE9-105B87CA0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8620991" y="5045591"/>
              <a:ext cx="2504520" cy="381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9E25642-1906-4069-8E94-F07C6C67CABE}"/>
                </a:ext>
              </a:extLst>
            </p:cNvPr>
            <p:cNvGrpSpPr/>
            <p:nvPr/>
          </p:nvGrpSpPr>
          <p:grpSpPr>
            <a:xfrm>
              <a:off x="4676999" y="5489640"/>
              <a:ext cx="4319641" cy="1056959"/>
              <a:chOff x="2471399" y="5115600"/>
              <a:chExt cx="4319641" cy="1056959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50E2AD47-6417-406B-B2B0-B0BEC3D52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471399" y="5486759"/>
                <a:ext cx="761399" cy="4093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C09CABE4-D3B3-4FBC-9BE5-82596E0AA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077000" y="5115600"/>
                <a:ext cx="2714040" cy="10569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CEDBCBA3-B95B-43E8-9C6E-5E0B67EACB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3479760" y="5522760"/>
                <a:ext cx="294840" cy="2854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3" name="Text Box 17">
              <a:extLst>
                <a:ext uri="{FF2B5EF4-FFF2-40B4-BE49-F238E27FC236}">
                  <a16:creationId xmlns:a16="http://schemas.microsoft.com/office/drawing/2014/main" id="{1CC3BB2F-5DD6-4662-8B11-E7C84190055D}"/>
                </a:ext>
              </a:extLst>
            </p:cNvPr>
            <p:cNvSpPr/>
            <p:nvPr/>
          </p:nvSpPr>
          <p:spPr>
            <a:xfrm>
              <a:off x="2376600" y="5054864"/>
              <a:ext cx="8901000" cy="156553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28440">
              <a:solidFill>
                <a:srgbClr val="C0C0C0"/>
              </a:solidFill>
              <a:prstDash val="solid"/>
              <a:miter/>
            </a:ln>
          </p:spPr>
          <p:txBody>
            <a:bodyPr wrap="none" lIns="90000" tIns="46800" rIns="90000" bIns="46800" anchor="t" anchorCtr="0" compatLnSpc="1">
              <a:no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499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b="0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Times New Roman" pitchFamily="34"/>
                  <a:ea typeface="WenQuanYi Micro Hei" pitchFamily="2"/>
                  <a:cs typeface="Lohit Hindi" pitchFamily="2"/>
                </a:rPr>
                <a:t>Match two corresponding point sets defined in two images: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7117D1-C842-46DA-897E-1E9BB4F28A1A}"/>
              </a:ext>
            </a:extLst>
          </p:cNvPr>
          <p:cNvGrpSpPr/>
          <p:nvPr/>
        </p:nvGrpSpPr>
        <p:grpSpPr>
          <a:xfrm>
            <a:off x="76200" y="1828800"/>
            <a:ext cx="7416001" cy="2874240"/>
            <a:chOff x="3060239" y="1600200"/>
            <a:chExt cx="7416001" cy="2874240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441E9A7-6DB9-401E-8C2C-6DD465F5F739}"/>
                </a:ext>
              </a:extLst>
            </p:cNvPr>
            <p:cNvGrpSpPr/>
            <p:nvPr/>
          </p:nvGrpSpPr>
          <p:grpSpPr>
            <a:xfrm>
              <a:off x="6474239" y="3474840"/>
              <a:ext cx="137881" cy="135360"/>
              <a:chOff x="6474239" y="2241000"/>
              <a:chExt cx="137881" cy="135360"/>
            </a:xfrm>
          </p:grpSpPr>
          <p:sp>
            <p:nvSpPr>
              <p:cNvPr id="108" name="Straight Connector 107">
                <a:extLst>
                  <a:ext uri="{FF2B5EF4-FFF2-40B4-BE49-F238E27FC236}">
                    <a16:creationId xmlns:a16="http://schemas.microsoft.com/office/drawing/2014/main" id="{E3BEC489-39D6-4787-B071-034757D048B4}"/>
                  </a:ext>
                </a:extLst>
              </p:cNvPr>
              <p:cNvSpPr/>
              <p:nvPr/>
            </p:nvSpPr>
            <p:spPr>
              <a:xfrm flipV="1">
                <a:off x="6474239" y="2241000"/>
                <a:ext cx="0" cy="13500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  <a:tailEnd type="arrow"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09" name="Straight Connector 108">
                <a:extLst>
                  <a:ext uri="{FF2B5EF4-FFF2-40B4-BE49-F238E27FC236}">
                    <a16:creationId xmlns:a16="http://schemas.microsoft.com/office/drawing/2014/main" id="{E64044A6-A4D4-44B2-B4AE-B18F2461A915}"/>
                  </a:ext>
                </a:extLst>
              </p:cNvPr>
              <p:cNvSpPr/>
              <p:nvPr/>
            </p:nvSpPr>
            <p:spPr>
              <a:xfrm>
                <a:off x="6474239" y="2376360"/>
                <a:ext cx="137881" cy="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  <a:tailEnd type="arrow"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</p:grp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74F2FEA7-AFAF-4ADE-8C35-27BB0124E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060239" y="1672920"/>
              <a:ext cx="3605039" cy="2715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9FC3F8C9-D754-4A39-98F3-6A1C4C29A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6886680" y="1666800"/>
              <a:ext cx="3589560" cy="2699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Straight Connector 118">
              <a:extLst>
                <a:ext uri="{FF2B5EF4-FFF2-40B4-BE49-F238E27FC236}">
                  <a16:creationId xmlns:a16="http://schemas.microsoft.com/office/drawing/2014/main" id="{FF9DA804-67BE-4B35-B008-B017A3925B54}"/>
                </a:ext>
              </a:extLst>
            </p:cNvPr>
            <p:cNvSpPr/>
            <p:nvPr/>
          </p:nvSpPr>
          <p:spPr>
            <a:xfrm>
              <a:off x="4948799" y="2025360"/>
              <a:ext cx="3886201" cy="17748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  <a:headEnd type="arrow"/>
              <a:tailEnd type="arrow"/>
            </a:ln>
          </p:spPr>
          <p:txBody>
            <a:bodyPr wrap="none" lIns="99000" tIns="54000" rIns="99000" bIns="54000" anchor="ctr" anchorCtr="1" compatLnSpc="1"/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  <p:sp>
          <p:nvSpPr>
            <p:cNvPr id="120" name="Straight Connector 119">
              <a:extLst>
                <a:ext uri="{FF2B5EF4-FFF2-40B4-BE49-F238E27FC236}">
                  <a16:creationId xmlns:a16="http://schemas.microsoft.com/office/drawing/2014/main" id="{95DE79DA-C5E8-43A9-81F6-F39DAB19B947}"/>
                </a:ext>
              </a:extLst>
            </p:cNvPr>
            <p:cNvSpPr/>
            <p:nvPr/>
          </p:nvSpPr>
          <p:spPr>
            <a:xfrm flipV="1">
              <a:off x="4121160" y="3329280"/>
              <a:ext cx="3514320" cy="58932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  <a:headEnd type="arrow"/>
              <a:tailEnd type="arrow"/>
            </a:ln>
          </p:spPr>
          <p:txBody>
            <a:bodyPr wrap="none" lIns="99000" tIns="54000" rIns="99000" bIns="54000" anchor="ctr" anchorCtr="1" compatLnSpc="1"/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B6EA0C7-F224-46AD-97FC-01E26FF38A0C}"/>
                </a:ext>
              </a:extLst>
            </p:cNvPr>
            <p:cNvSpPr txBox="1"/>
            <p:nvPr/>
          </p:nvSpPr>
          <p:spPr>
            <a:xfrm>
              <a:off x="4549560" y="1600200"/>
              <a:ext cx="458640" cy="714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1">
              <a:spAutoFit/>
            </a:bodyPr>
            <a:lstStyle/>
            <a:p>
              <a:pPr marL="0" marR="0" lvl="0" indent="0" algn="ctr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2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x</a:t>
              </a:r>
              <a:r>
                <a:rPr lang="en-US" sz="2200" b="0" i="0" u="none" strike="noStrike" baseline="-33000">
                  <a:ln>
                    <a:noFill/>
                  </a:ln>
                  <a:solidFill>
                    <a:srgbClr val="0000FF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11E0F9A-BC21-4B47-BB6C-D536077512FE}"/>
                </a:ext>
              </a:extLst>
            </p:cNvPr>
            <p:cNvSpPr txBox="1"/>
            <p:nvPr/>
          </p:nvSpPr>
          <p:spPr>
            <a:xfrm>
              <a:off x="8689560" y="1708200"/>
              <a:ext cx="458640" cy="714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1">
              <a:spAutoFit/>
            </a:bodyPr>
            <a:lstStyle/>
            <a:p>
              <a:pPr marL="0" marR="0" lvl="0" indent="0" algn="ctr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2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y</a:t>
              </a:r>
              <a:r>
                <a:rPr lang="en-US" sz="2200" b="0" i="0" u="none" strike="noStrike" baseline="-33000">
                  <a:ln>
                    <a:noFill/>
                  </a:ln>
                  <a:solidFill>
                    <a:srgbClr val="0000FF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1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13FAA32-8E05-4581-BC15-471C7F6CEB76}"/>
                </a:ext>
              </a:extLst>
            </p:cNvPr>
            <p:cNvSpPr txBox="1"/>
            <p:nvPr/>
          </p:nvSpPr>
          <p:spPr>
            <a:xfrm>
              <a:off x="3793560" y="3760200"/>
              <a:ext cx="458640" cy="714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1">
              <a:spAutoFit/>
            </a:bodyPr>
            <a:lstStyle/>
            <a:p>
              <a:pPr marL="0" marR="0" lvl="0" indent="0" algn="ctr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2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x</a:t>
              </a:r>
              <a:r>
                <a:rPr lang="en-US" sz="2200" b="0" i="0" u="none" strike="noStrike" baseline="-33000">
                  <a:ln>
                    <a:noFill/>
                  </a:ln>
                  <a:solidFill>
                    <a:srgbClr val="0000FF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2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7AE499E-C6A4-4C44-B69A-5E297035962F}"/>
                </a:ext>
              </a:extLst>
            </p:cNvPr>
            <p:cNvSpPr txBox="1"/>
            <p:nvPr/>
          </p:nvSpPr>
          <p:spPr>
            <a:xfrm>
              <a:off x="7429560" y="3328200"/>
              <a:ext cx="458640" cy="714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1">
              <a:spAutoFit/>
            </a:bodyPr>
            <a:lstStyle/>
            <a:p>
              <a:pPr marL="0" marR="0" lvl="0" indent="0" algn="ctr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2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y</a:t>
              </a:r>
              <a:r>
                <a:rPr lang="en-US" sz="2200" b="0" i="0" u="none" strike="noStrike" baseline="-33000">
                  <a:ln>
                    <a:noFill/>
                  </a:ln>
                  <a:solidFill>
                    <a:srgbClr val="0000FF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2</a:t>
              </a:r>
            </a:p>
          </p:txBody>
        </p:sp>
      </p:grpSp>
      <p:sp>
        <p:nvSpPr>
          <p:cNvPr id="23" name="Text Box 17">
            <a:extLst>
              <a:ext uri="{FF2B5EF4-FFF2-40B4-BE49-F238E27FC236}">
                <a16:creationId xmlns:a16="http://schemas.microsoft.com/office/drawing/2014/main" id="{DD4CB74A-452D-48AE-B78E-2B2ADF3E6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480" y="4519830"/>
            <a:ext cx="1713974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image 1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896AD0F1-AC7E-440A-A9E1-6C3F76357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5426" y="4495800"/>
            <a:ext cx="1713974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image 2</a:t>
            </a:r>
            <a:endParaRPr lang="en-US" altLang="fi-FI" dirty="0">
              <a:latin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5EDD3B9-F8F7-4FBC-AA2A-C6EF0850B413}"/>
              </a:ext>
            </a:extLst>
          </p:cNvPr>
          <p:cNvGrpSpPr/>
          <p:nvPr/>
        </p:nvGrpSpPr>
        <p:grpSpPr>
          <a:xfrm>
            <a:off x="8456400" y="2286000"/>
            <a:ext cx="3202200" cy="2034360"/>
            <a:chOff x="4572000" y="2461440"/>
            <a:chExt cx="3202200" cy="20343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C2379B4-CF04-47A2-ABDA-D182081C0988}"/>
                </a:ext>
              </a:extLst>
            </p:cNvPr>
            <p:cNvSpPr/>
            <p:nvPr/>
          </p:nvSpPr>
          <p:spPr>
            <a:xfrm>
              <a:off x="4573800" y="2787600"/>
              <a:ext cx="3200400" cy="1708200"/>
            </a:xfrm>
            <a:prstGeom prst="rect">
              <a:avLst/>
            </a:prstGeom>
            <a:solidFill>
              <a:srgbClr val="0099FF"/>
            </a:solidFill>
            <a:ln>
              <a:noFill/>
              <a:prstDash val="solid"/>
            </a:ln>
          </p:spPr>
          <p:txBody>
            <a:bodyPr wrap="none" lIns="90000" tIns="45000" rIns="90000" bIns="45000" anchor="ctr" anchorCtr="1" compatLnSpc="1"/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E0ED9DC-7265-4B3D-820F-AEBD9DFE8682}"/>
                </a:ext>
              </a:extLst>
            </p:cNvPr>
            <p:cNvGrpSpPr/>
            <p:nvPr/>
          </p:nvGrpSpPr>
          <p:grpSpPr>
            <a:xfrm>
              <a:off x="4715280" y="3064440"/>
              <a:ext cx="1078200" cy="1092240"/>
              <a:chOff x="4715280" y="1830600"/>
              <a:chExt cx="1078200" cy="1092240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627C8BBD-A9C1-4180-89DC-477426F99E6E}"/>
                  </a:ext>
                </a:extLst>
              </p:cNvPr>
              <p:cNvSpPr/>
              <p:nvPr/>
            </p:nvSpPr>
            <p:spPr>
              <a:xfrm flipH="1">
                <a:off x="4715280" y="1830600"/>
                <a:ext cx="6768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D65F64B8-BE60-497C-BE9B-5EA82022AFEA}"/>
                  </a:ext>
                </a:extLst>
              </p:cNvPr>
              <p:cNvSpPr/>
              <p:nvPr/>
            </p:nvSpPr>
            <p:spPr>
              <a:xfrm flipH="1">
                <a:off x="5056920" y="1830600"/>
                <a:ext cx="6768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F7DC74F5-295A-4ECE-8E6A-FCE6D6EE3B47}"/>
                  </a:ext>
                </a:extLst>
              </p:cNvPr>
              <p:cNvSpPr/>
              <p:nvPr/>
            </p:nvSpPr>
            <p:spPr>
              <a:xfrm flipH="1">
                <a:off x="4715280" y="2171520"/>
                <a:ext cx="6768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F2224ECD-BB44-4528-BEA8-B2159FDACAEB}"/>
                  </a:ext>
                </a:extLst>
              </p:cNvPr>
              <p:cNvSpPr/>
              <p:nvPr/>
            </p:nvSpPr>
            <p:spPr>
              <a:xfrm flipH="1">
                <a:off x="5056920" y="2171520"/>
                <a:ext cx="6768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5D38340B-C513-42FD-9AC6-5A2DE9201F1F}"/>
                  </a:ext>
                </a:extLst>
              </p:cNvPr>
              <p:cNvSpPr/>
              <p:nvPr/>
            </p:nvSpPr>
            <p:spPr>
              <a:xfrm flipH="1">
                <a:off x="5384520" y="1830600"/>
                <a:ext cx="6732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22E09E44-90C0-4A97-B83C-3A29F617BD8F}"/>
                  </a:ext>
                </a:extLst>
              </p:cNvPr>
              <p:cNvSpPr/>
              <p:nvPr/>
            </p:nvSpPr>
            <p:spPr>
              <a:xfrm flipH="1">
                <a:off x="5384520" y="2171520"/>
                <a:ext cx="6732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9CA5EAB-CDF6-48E9-A076-F698C1E3DC32}"/>
                  </a:ext>
                </a:extLst>
              </p:cNvPr>
              <p:cNvSpPr/>
              <p:nvPr/>
            </p:nvSpPr>
            <p:spPr>
              <a:xfrm flipH="1">
                <a:off x="5726160" y="1830600"/>
                <a:ext cx="6732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C5E8F8FD-1744-4D9D-B6F2-A8DE96B345D8}"/>
                  </a:ext>
                </a:extLst>
              </p:cNvPr>
              <p:cNvSpPr/>
              <p:nvPr/>
            </p:nvSpPr>
            <p:spPr>
              <a:xfrm flipH="1">
                <a:off x="5726160" y="2171520"/>
                <a:ext cx="6732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BC0E3323-F7D9-4E46-BA95-19E48CA4451B}"/>
                  </a:ext>
                </a:extLst>
              </p:cNvPr>
              <p:cNvSpPr/>
              <p:nvPr/>
            </p:nvSpPr>
            <p:spPr>
              <a:xfrm flipH="1">
                <a:off x="4715280" y="2513160"/>
                <a:ext cx="6768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CF63205-4CC2-4FE0-ACA5-BD019819812C}"/>
                  </a:ext>
                </a:extLst>
              </p:cNvPr>
              <p:cNvSpPr/>
              <p:nvPr/>
            </p:nvSpPr>
            <p:spPr>
              <a:xfrm flipH="1">
                <a:off x="5056920" y="2513160"/>
                <a:ext cx="6768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00BB0A6-07BC-498F-BF70-148096BC09E9}"/>
                  </a:ext>
                </a:extLst>
              </p:cNvPr>
              <p:cNvSpPr/>
              <p:nvPr/>
            </p:nvSpPr>
            <p:spPr>
              <a:xfrm flipH="1">
                <a:off x="5384520" y="2513160"/>
                <a:ext cx="6732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6B3F5CB8-3F04-4CC7-8DDA-C4AE6D54C228}"/>
                  </a:ext>
                </a:extLst>
              </p:cNvPr>
              <p:cNvSpPr/>
              <p:nvPr/>
            </p:nvSpPr>
            <p:spPr>
              <a:xfrm flipH="1">
                <a:off x="5726160" y="2513160"/>
                <a:ext cx="6732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F86F126D-F719-4181-96F4-3F7F7801079B}"/>
                  </a:ext>
                </a:extLst>
              </p:cNvPr>
              <p:cNvSpPr/>
              <p:nvPr/>
            </p:nvSpPr>
            <p:spPr>
              <a:xfrm flipH="1">
                <a:off x="4715280" y="2855160"/>
                <a:ext cx="6768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47B7F77-DB66-4F62-B36B-FE4D5A7B5348}"/>
                  </a:ext>
                </a:extLst>
              </p:cNvPr>
              <p:cNvSpPr/>
              <p:nvPr/>
            </p:nvSpPr>
            <p:spPr>
              <a:xfrm flipH="1">
                <a:off x="5056920" y="2855160"/>
                <a:ext cx="6768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1E776C86-3B26-43E0-8301-F1C595B8CF37}"/>
                  </a:ext>
                </a:extLst>
              </p:cNvPr>
              <p:cNvSpPr/>
              <p:nvPr/>
            </p:nvSpPr>
            <p:spPr>
              <a:xfrm flipH="1">
                <a:off x="5384520" y="2855160"/>
                <a:ext cx="6732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59EF79C9-7444-483A-BEFC-FEEA54454121}"/>
                  </a:ext>
                </a:extLst>
              </p:cNvPr>
              <p:cNvSpPr/>
              <p:nvPr/>
            </p:nvSpPr>
            <p:spPr>
              <a:xfrm flipH="1">
                <a:off x="5726160" y="2855160"/>
                <a:ext cx="6732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06" name="Straight Connector 105">
                <a:extLst>
                  <a:ext uri="{FF2B5EF4-FFF2-40B4-BE49-F238E27FC236}">
                    <a16:creationId xmlns:a16="http://schemas.microsoft.com/office/drawing/2014/main" id="{479BE323-281B-4231-97DB-94DE20AED0E4}"/>
                  </a:ext>
                </a:extLst>
              </p:cNvPr>
              <p:cNvSpPr/>
              <p:nvPr/>
            </p:nvSpPr>
            <p:spPr>
              <a:xfrm>
                <a:off x="4783679" y="2889000"/>
                <a:ext cx="273241" cy="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10" name="Straight Connector 109">
                <a:extLst>
                  <a:ext uri="{FF2B5EF4-FFF2-40B4-BE49-F238E27FC236}">
                    <a16:creationId xmlns:a16="http://schemas.microsoft.com/office/drawing/2014/main" id="{12E68FF0-75B2-453D-A89B-F7B581108448}"/>
                  </a:ext>
                </a:extLst>
              </p:cNvPr>
              <p:cNvSpPr/>
              <p:nvPr/>
            </p:nvSpPr>
            <p:spPr>
              <a:xfrm>
                <a:off x="5125319" y="2889000"/>
                <a:ext cx="273241" cy="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26" name="Straight Connector 125">
                <a:extLst>
                  <a:ext uri="{FF2B5EF4-FFF2-40B4-BE49-F238E27FC236}">
                    <a16:creationId xmlns:a16="http://schemas.microsoft.com/office/drawing/2014/main" id="{8584CA58-73DD-4EA2-9DC4-0C2CCB153EC0}"/>
                  </a:ext>
                </a:extLst>
              </p:cNvPr>
              <p:cNvSpPr/>
              <p:nvPr/>
            </p:nvSpPr>
            <p:spPr>
              <a:xfrm>
                <a:off x="5466600" y="2889000"/>
                <a:ext cx="273240" cy="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27" name="Straight Connector 126">
                <a:extLst>
                  <a:ext uri="{FF2B5EF4-FFF2-40B4-BE49-F238E27FC236}">
                    <a16:creationId xmlns:a16="http://schemas.microsoft.com/office/drawing/2014/main" id="{60072CF7-FBA6-423D-8619-2A3D0C596944}"/>
                  </a:ext>
                </a:extLst>
              </p:cNvPr>
              <p:cNvSpPr/>
              <p:nvPr/>
            </p:nvSpPr>
            <p:spPr>
              <a:xfrm>
                <a:off x="5125319" y="2547360"/>
                <a:ext cx="273241" cy="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28" name="Straight Connector 127">
                <a:extLst>
                  <a:ext uri="{FF2B5EF4-FFF2-40B4-BE49-F238E27FC236}">
                    <a16:creationId xmlns:a16="http://schemas.microsoft.com/office/drawing/2014/main" id="{E22C0538-70D4-437B-BAA9-C65DDC3A2A07}"/>
                  </a:ext>
                </a:extLst>
              </p:cNvPr>
              <p:cNvSpPr/>
              <p:nvPr/>
            </p:nvSpPr>
            <p:spPr>
              <a:xfrm>
                <a:off x="5125319" y="2206079"/>
                <a:ext cx="273241" cy="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29" name="Straight Connector 128">
                <a:extLst>
                  <a:ext uri="{FF2B5EF4-FFF2-40B4-BE49-F238E27FC236}">
                    <a16:creationId xmlns:a16="http://schemas.microsoft.com/office/drawing/2014/main" id="{2929CCEA-71B7-447D-8BBE-F1967DEF9C7E}"/>
                  </a:ext>
                </a:extLst>
              </p:cNvPr>
              <p:cNvSpPr/>
              <p:nvPr/>
            </p:nvSpPr>
            <p:spPr>
              <a:xfrm>
                <a:off x="5466600" y="2547360"/>
                <a:ext cx="273240" cy="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30" name="Straight Connector 129">
                <a:extLst>
                  <a:ext uri="{FF2B5EF4-FFF2-40B4-BE49-F238E27FC236}">
                    <a16:creationId xmlns:a16="http://schemas.microsoft.com/office/drawing/2014/main" id="{51D54397-9AE9-4B7B-8B1D-B3A6F98332C9}"/>
                  </a:ext>
                </a:extLst>
              </p:cNvPr>
              <p:cNvSpPr/>
              <p:nvPr/>
            </p:nvSpPr>
            <p:spPr>
              <a:xfrm>
                <a:off x="5466600" y="2206079"/>
                <a:ext cx="273240" cy="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31" name="Straight Connector 130">
                <a:extLst>
                  <a:ext uri="{FF2B5EF4-FFF2-40B4-BE49-F238E27FC236}">
                    <a16:creationId xmlns:a16="http://schemas.microsoft.com/office/drawing/2014/main" id="{CE91215F-D526-48EB-A32F-C7117B6D2558}"/>
                  </a:ext>
                </a:extLst>
              </p:cNvPr>
              <p:cNvSpPr/>
              <p:nvPr/>
            </p:nvSpPr>
            <p:spPr>
              <a:xfrm>
                <a:off x="5466600" y="1864080"/>
                <a:ext cx="273240" cy="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32" name="Straight Connector 131">
                <a:extLst>
                  <a:ext uri="{FF2B5EF4-FFF2-40B4-BE49-F238E27FC236}">
                    <a16:creationId xmlns:a16="http://schemas.microsoft.com/office/drawing/2014/main" id="{EE239C0A-2AAE-49FD-A366-709B7B335828}"/>
                  </a:ext>
                </a:extLst>
              </p:cNvPr>
              <p:cNvSpPr/>
              <p:nvPr/>
            </p:nvSpPr>
            <p:spPr>
              <a:xfrm>
                <a:off x="5125319" y="1862639"/>
                <a:ext cx="273241" cy="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33" name="Straight Connector 132">
                <a:extLst>
                  <a:ext uri="{FF2B5EF4-FFF2-40B4-BE49-F238E27FC236}">
                    <a16:creationId xmlns:a16="http://schemas.microsoft.com/office/drawing/2014/main" id="{72D21EBD-47B6-4F6E-9FEB-893AFFB6E45D}"/>
                  </a:ext>
                </a:extLst>
              </p:cNvPr>
              <p:cNvSpPr/>
              <p:nvPr/>
            </p:nvSpPr>
            <p:spPr>
              <a:xfrm>
                <a:off x="4783679" y="1864080"/>
                <a:ext cx="273241" cy="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34" name="Straight Connector 133">
                <a:extLst>
                  <a:ext uri="{FF2B5EF4-FFF2-40B4-BE49-F238E27FC236}">
                    <a16:creationId xmlns:a16="http://schemas.microsoft.com/office/drawing/2014/main" id="{F9691B92-B210-460F-9F5F-AA8C2FE5F99C}"/>
                  </a:ext>
                </a:extLst>
              </p:cNvPr>
              <p:cNvSpPr/>
              <p:nvPr/>
            </p:nvSpPr>
            <p:spPr>
              <a:xfrm>
                <a:off x="4783679" y="2206079"/>
                <a:ext cx="273241" cy="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35" name="Straight Connector 134">
                <a:extLst>
                  <a:ext uri="{FF2B5EF4-FFF2-40B4-BE49-F238E27FC236}">
                    <a16:creationId xmlns:a16="http://schemas.microsoft.com/office/drawing/2014/main" id="{76BFE945-7CB0-40A5-95A3-7A1BFB63A70F}"/>
                  </a:ext>
                </a:extLst>
              </p:cNvPr>
              <p:cNvSpPr/>
              <p:nvPr/>
            </p:nvSpPr>
            <p:spPr>
              <a:xfrm>
                <a:off x="4783679" y="2547360"/>
                <a:ext cx="273241" cy="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36" name="Straight Connector 135">
                <a:extLst>
                  <a:ext uri="{FF2B5EF4-FFF2-40B4-BE49-F238E27FC236}">
                    <a16:creationId xmlns:a16="http://schemas.microsoft.com/office/drawing/2014/main" id="{749DE2EC-2BDF-477D-A29A-8130DDDE9076}"/>
                  </a:ext>
                </a:extLst>
              </p:cNvPr>
              <p:cNvSpPr/>
              <p:nvPr/>
            </p:nvSpPr>
            <p:spPr>
              <a:xfrm flipV="1">
                <a:off x="4749840" y="2239920"/>
                <a:ext cx="0" cy="27288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37" name="Straight Connector 136">
                <a:extLst>
                  <a:ext uri="{FF2B5EF4-FFF2-40B4-BE49-F238E27FC236}">
                    <a16:creationId xmlns:a16="http://schemas.microsoft.com/office/drawing/2014/main" id="{7679B292-7D70-48F1-84E4-B6DCA9BA749D}"/>
                  </a:ext>
                </a:extLst>
              </p:cNvPr>
              <p:cNvSpPr/>
              <p:nvPr/>
            </p:nvSpPr>
            <p:spPr>
              <a:xfrm flipV="1">
                <a:off x="5090759" y="2239920"/>
                <a:ext cx="0" cy="27288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38" name="Straight Connector 137">
                <a:extLst>
                  <a:ext uri="{FF2B5EF4-FFF2-40B4-BE49-F238E27FC236}">
                    <a16:creationId xmlns:a16="http://schemas.microsoft.com/office/drawing/2014/main" id="{FF08E8F1-62F8-4602-841A-0284AA7E9AC9}"/>
                  </a:ext>
                </a:extLst>
              </p:cNvPr>
              <p:cNvSpPr/>
              <p:nvPr/>
            </p:nvSpPr>
            <p:spPr>
              <a:xfrm flipV="1">
                <a:off x="5432400" y="2239920"/>
                <a:ext cx="0" cy="27288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39" name="Straight Connector 138">
                <a:extLst>
                  <a:ext uri="{FF2B5EF4-FFF2-40B4-BE49-F238E27FC236}">
                    <a16:creationId xmlns:a16="http://schemas.microsoft.com/office/drawing/2014/main" id="{6492D21D-BBDB-4EE5-A26C-CF5FBAA2EF55}"/>
                  </a:ext>
                </a:extLst>
              </p:cNvPr>
              <p:cNvSpPr/>
              <p:nvPr/>
            </p:nvSpPr>
            <p:spPr>
              <a:xfrm flipV="1">
                <a:off x="4749840" y="2581920"/>
                <a:ext cx="0" cy="27288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40" name="Straight Connector 139">
                <a:extLst>
                  <a:ext uri="{FF2B5EF4-FFF2-40B4-BE49-F238E27FC236}">
                    <a16:creationId xmlns:a16="http://schemas.microsoft.com/office/drawing/2014/main" id="{2F269C56-36D5-4BB9-9DF0-FD44D9618871}"/>
                  </a:ext>
                </a:extLst>
              </p:cNvPr>
              <p:cNvSpPr/>
              <p:nvPr/>
            </p:nvSpPr>
            <p:spPr>
              <a:xfrm flipV="1">
                <a:off x="5090759" y="2581920"/>
                <a:ext cx="0" cy="27288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41" name="Straight Connector 140">
                <a:extLst>
                  <a:ext uri="{FF2B5EF4-FFF2-40B4-BE49-F238E27FC236}">
                    <a16:creationId xmlns:a16="http://schemas.microsoft.com/office/drawing/2014/main" id="{A76FF969-A5FB-4F46-B524-AF7C0D0D97FD}"/>
                  </a:ext>
                </a:extLst>
              </p:cNvPr>
              <p:cNvSpPr/>
              <p:nvPr/>
            </p:nvSpPr>
            <p:spPr>
              <a:xfrm flipV="1">
                <a:off x="5432400" y="2581920"/>
                <a:ext cx="0" cy="27288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42" name="Straight Connector 141">
                <a:extLst>
                  <a:ext uri="{FF2B5EF4-FFF2-40B4-BE49-F238E27FC236}">
                    <a16:creationId xmlns:a16="http://schemas.microsoft.com/office/drawing/2014/main" id="{4C6A53E8-E00D-44CC-A3DE-DC798232C57C}"/>
                  </a:ext>
                </a:extLst>
              </p:cNvPr>
              <p:cNvSpPr/>
              <p:nvPr/>
            </p:nvSpPr>
            <p:spPr>
              <a:xfrm flipV="1">
                <a:off x="5773680" y="2581920"/>
                <a:ext cx="0" cy="27288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43" name="Straight Connector 142">
                <a:extLst>
                  <a:ext uri="{FF2B5EF4-FFF2-40B4-BE49-F238E27FC236}">
                    <a16:creationId xmlns:a16="http://schemas.microsoft.com/office/drawing/2014/main" id="{D5BBF09B-A912-43A5-93DF-53F1D93EB59F}"/>
                  </a:ext>
                </a:extLst>
              </p:cNvPr>
              <p:cNvSpPr/>
              <p:nvPr/>
            </p:nvSpPr>
            <p:spPr>
              <a:xfrm flipV="1">
                <a:off x="5773680" y="2239920"/>
                <a:ext cx="0" cy="27288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44" name="Straight Connector 143">
                <a:extLst>
                  <a:ext uri="{FF2B5EF4-FFF2-40B4-BE49-F238E27FC236}">
                    <a16:creationId xmlns:a16="http://schemas.microsoft.com/office/drawing/2014/main" id="{DE3C264E-661B-4AB9-9F25-6CDB942AF2B3}"/>
                  </a:ext>
                </a:extLst>
              </p:cNvPr>
              <p:cNvSpPr/>
              <p:nvPr/>
            </p:nvSpPr>
            <p:spPr>
              <a:xfrm flipV="1">
                <a:off x="5432400" y="1898280"/>
                <a:ext cx="0" cy="27288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45" name="Straight Connector 144">
                <a:extLst>
                  <a:ext uri="{FF2B5EF4-FFF2-40B4-BE49-F238E27FC236}">
                    <a16:creationId xmlns:a16="http://schemas.microsoft.com/office/drawing/2014/main" id="{BFD3A004-8EE5-4637-9F42-A290A91714F9}"/>
                  </a:ext>
                </a:extLst>
              </p:cNvPr>
              <p:cNvSpPr/>
              <p:nvPr/>
            </p:nvSpPr>
            <p:spPr>
              <a:xfrm flipV="1">
                <a:off x="5773680" y="1898280"/>
                <a:ext cx="0" cy="27288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46" name="Straight Connector 145">
                <a:extLst>
                  <a:ext uri="{FF2B5EF4-FFF2-40B4-BE49-F238E27FC236}">
                    <a16:creationId xmlns:a16="http://schemas.microsoft.com/office/drawing/2014/main" id="{4FB5497D-AA79-4720-BF17-4734A16204E2}"/>
                  </a:ext>
                </a:extLst>
              </p:cNvPr>
              <p:cNvSpPr/>
              <p:nvPr/>
            </p:nvSpPr>
            <p:spPr>
              <a:xfrm flipV="1">
                <a:off x="5090759" y="1898280"/>
                <a:ext cx="0" cy="27288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47" name="Straight Connector 146">
                <a:extLst>
                  <a:ext uri="{FF2B5EF4-FFF2-40B4-BE49-F238E27FC236}">
                    <a16:creationId xmlns:a16="http://schemas.microsoft.com/office/drawing/2014/main" id="{239856BD-AE28-41EB-A3C6-94E03DE9A782}"/>
                  </a:ext>
                </a:extLst>
              </p:cNvPr>
              <p:cNvSpPr/>
              <p:nvPr/>
            </p:nvSpPr>
            <p:spPr>
              <a:xfrm flipV="1">
                <a:off x="4749840" y="1898280"/>
                <a:ext cx="0" cy="27288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48" name="Straight Connector 147">
                <a:extLst>
                  <a:ext uri="{FF2B5EF4-FFF2-40B4-BE49-F238E27FC236}">
                    <a16:creationId xmlns:a16="http://schemas.microsoft.com/office/drawing/2014/main" id="{0F828EC2-AE51-4567-B63E-21878AD22E28}"/>
                  </a:ext>
                </a:extLst>
              </p:cNvPr>
              <p:cNvSpPr/>
              <p:nvPr/>
            </p:nvSpPr>
            <p:spPr>
              <a:xfrm flipV="1">
                <a:off x="5261760" y="2239920"/>
                <a:ext cx="0" cy="13608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  <a:tailEnd type="arrow"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49" name="Straight Connector 148">
                <a:extLst>
                  <a:ext uri="{FF2B5EF4-FFF2-40B4-BE49-F238E27FC236}">
                    <a16:creationId xmlns:a16="http://schemas.microsoft.com/office/drawing/2014/main" id="{173FD981-2DC6-484B-AF21-D786EB88F6BA}"/>
                  </a:ext>
                </a:extLst>
              </p:cNvPr>
              <p:cNvSpPr/>
              <p:nvPr/>
            </p:nvSpPr>
            <p:spPr>
              <a:xfrm>
                <a:off x="5261760" y="2376360"/>
                <a:ext cx="136080" cy="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  <a:tailEnd type="arrow"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2925D97-24C1-4A7F-9A30-5AFF8457CD78}"/>
                </a:ext>
              </a:extLst>
            </p:cNvPr>
            <p:cNvGrpSpPr/>
            <p:nvPr/>
          </p:nvGrpSpPr>
          <p:grpSpPr>
            <a:xfrm>
              <a:off x="6191679" y="2949362"/>
              <a:ext cx="1335524" cy="1321711"/>
              <a:chOff x="6191679" y="1715522"/>
              <a:chExt cx="1335524" cy="1321711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DB37F57-C5EF-4F77-A828-1857CE73DDF7}"/>
                  </a:ext>
                </a:extLst>
              </p:cNvPr>
              <p:cNvSpPr/>
              <p:nvPr/>
            </p:nvSpPr>
            <p:spPr>
              <a:xfrm rot="20700000" flipH="1">
                <a:off x="6456639" y="1715522"/>
                <a:ext cx="6804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E5E9B03-BE6C-4784-A3EC-04CF401DC6B7}"/>
                  </a:ext>
                </a:extLst>
              </p:cNvPr>
              <p:cNvSpPr/>
              <p:nvPr/>
            </p:nvSpPr>
            <p:spPr>
              <a:xfrm rot="20700000" flipH="1">
                <a:off x="6790672" y="1803870"/>
                <a:ext cx="67320" cy="644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9188867-7B0A-4EC0-990D-CC3B3DA01B16}"/>
                  </a:ext>
                </a:extLst>
              </p:cNvPr>
              <p:cNvSpPr/>
              <p:nvPr/>
            </p:nvSpPr>
            <p:spPr>
              <a:xfrm rot="20700000" flipH="1">
                <a:off x="6368439" y="2044922"/>
                <a:ext cx="6804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B104C37-C25F-482B-A355-81A5EF9DE067}"/>
                  </a:ext>
                </a:extLst>
              </p:cNvPr>
              <p:cNvSpPr/>
              <p:nvPr/>
            </p:nvSpPr>
            <p:spPr>
              <a:xfrm rot="20700000" flipH="1">
                <a:off x="6702472" y="2133270"/>
                <a:ext cx="67320" cy="644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E82CDB6-0FB8-4312-9436-A320CC0A2090}"/>
                  </a:ext>
                </a:extLst>
              </p:cNvPr>
              <p:cNvSpPr/>
              <p:nvPr/>
            </p:nvSpPr>
            <p:spPr>
              <a:xfrm rot="20700000" flipH="1">
                <a:off x="7117813" y="1892254"/>
                <a:ext cx="68400" cy="666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A858D64-2619-4DFC-B59E-50538C2AF940}"/>
                  </a:ext>
                </a:extLst>
              </p:cNvPr>
              <p:cNvSpPr/>
              <p:nvPr/>
            </p:nvSpPr>
            <p:spPr>
              <a:xfrm rot="20700000" flipH="1">
                <a:off x="7029613" y="2221294"/>
                <a:ext cx="68400" cy="666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24B9A2E-1DC8-467F-B4BF-F488596C55B9}"/>
                  </a:ext>
                </a:extLst>
              </p:cNvPr>
              <p:cNvSpPr/>
              <p:nvPr/>
            </p:nvSpPr>
            <p:spPr>
              <a:xfrm rot="20700000" flipH="1">
                <a:off x="7460243" y="1980634"/>
                <a:ext cx="66960" cy="669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DE4CEEE-81C9-43AE-B417-96B12422BF66}"/>
                  </a:ext>
                </a:extLst>
              </p:cNvPr>
              <p:cNvSpPr/>
              <p:nvPr/>
            </p:nvSpPr>
            <p:spPr>
              <a:xfrm rot="20700000" flipH="1">
                <a:off x="7372044" y="2310034"/>
                <a:ext cx="66960" cy="669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C9D4C73-890D-4D18-9FE8-C0973499FD2D}"/>
                  </a:ext>
                </a:extLst>
              </p:cNvPr>
              <p:cNvSpPr/>
              <p:nvPr/>
            </p:nvSpPr>
            <p:spPr>
              <a:xfrm rot="20700000" flipH="1">
                <a:off x="6293291" y="2374309"/>
                <a:ext cx="68040" cy="684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721AC22-DC81-42A2-8694-89CD9F1F5CC6}"/>
                  </a:ext>
                </a:extLst>
              </p:cNvPr>
              <p:cNvSpPr/>
              <p:nvPr/>
            </p:nvSpPr>
            <p:spPr>
              <a:xfrm rot="20700000" flipH="1">
                <a:off x="6616072" y="2462670"/>
                <a:ext cx="67320" cy="644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166BBCF-B0F5-4C4F-B2F2-26859C8AF54F}"/>
                  </a:ext>
                </a:extLst>
              </p:cNvPr>
              <p:cNvSpPr/>
              <p:nvPr/>
            </p:nvSpPr>
            <p:spPr>
              <a:xfrm rot="20700000" flipH="1">
                <a:off x="6951272" y="2551034"/>
                <a:ext cx="6840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763CA03-1314-4285-84BA-6A7F21BD1596}"/>
                  </a:ext>
                </a:extLst>
              </p:cNvPr>
              <p:cNvSpPr/>
              <p:nvPr/>
            </p:nvSpPr>
            <p:spPr>
              <a:xfrm rot="20700000" flipH="1">
                <a:off x="7281684" y="2639434"/>
                <a:ext cx="66960" cy="669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606F672-E473-426F-AFE0-F615A22FE37C}"/>
                  </a:ext>
                </a:extLst>
              </p:cNvPr>
              <p:cNvSpPr/>
              <p:nvPr/>
            </p:nvSpPr>
            <p:spPr>
              <a:xfrm rot="20700000" flipH="1">
                <a:off x="6191679" y="2705162"/>
                <a:ext cx="6804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3F43D91-FBA3-4ED9-AAD2-A6F8EE70FECF}"/>
                  </a:ext>
                </a:extLst>
              </p:cNvPr>
              <p:cNvSpPr/>
              <p:nvPr/>
            </p:nvSpPr>
            <p:spPr>
              <a:xfrm rot="20700000" flipH="1">
                <a:off x="6525352" y="2793510"/>
                <a:ext cx="67320" cy="644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416B58C-0447-493C-9A17-96183F3C5DB6}"/>
                  </a:ext>
                </a:extLst>
              </p:cNvPr>
              <p:cNvSpPr/>
              <p:nvPr/>
            </p:nvSpPr>
            <p:spPr>
              <a:xfrm rot="20700000" flipH="1">
                <a:off x="6864153" y="2881875"/>
                <a:ext cx="6840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C3FE14E-2C58-4D4C-856B-8A7D67231729}"/>
                  </a:ext>
                </a:extLst>
              </p:cNvPr>
              <p:cNvSpPr/>
              <p:nvPr/>
            </p:nvSpPr>
            <p:spPr>
              <a:xfrm rot="20700000" flipH="1">
                <a:off x="7195283" y="2970273"/>
                <a:ext cx="66960" cy="669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51" name="Straight Connector 50">
                <a:extLst>
                  <a:ext uri="{FF2B5EF4-FFF2-40B4-BE49-F238E27FC236}">
                    <a16:creationId xmlns:a16="http://schemas.microsoft.com/office/drawing/2014/main" id="{AA0D1EB7-6E0C-4A14-8221-9745CDB5AAF2}"/>
                  </a:ext>
                </a:extLst>
              </p:cNvPr>
              <p:cNvSpPr/>
              <p:nvPr/>
            </p:nvSpPr>
            <p:spPr>
              <a:xfrm>
                <a:off x="6271919" y="2747880"/>
                <a:ext cx="264601" cy="7092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52" name="Straight Connector 51">
                <a:extLst>
                  <a:ext uri="{FF2B5EF4-FFF2-40B4-BE49-F238E27FC236}">
                    <a16:creationId xmlns:a16="http://schemas.microsoft.com/office/drawing/2014/main" id="{2122B00B-2639-436B-8B33-B78BE2477992}"/>
                  </a:ext>
                </a:extLst>
              </p:cNvPr>
              <p:cNvSpPr/>
              <p:nvPr/>
            </p:nvSpPr>
            <p:spPr>
              <a:xfrm>
                <a:off x="6603120" y="2836440"/>
                <a:ext cx="263160" cy="7056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53" name="Straight Connector 52">
                <a:extLst>
                  <a:ext uri="{FF2B5EF4-FFF2-40B4-BE49-F238E27FC236}">
                    <a16:creationId xmlns:a16="http://schemas.microsoft.com/office/drawing/2014/main" id="{6543F18D-C1EB-4BFE-AF92-445133D84D5F}"/>
                  </a:ext>
                </a:extLst>
              </p:cNvPr>
              <p:cNvSpPr/>
              <p:nvPr/>
            </p:nvSpPr>
            <p:spPr>
              <a:xfrm>
                <a:off x="6931440" y="2924639"/>
                <a:ext cx="264599" cy="70921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54" name="Straight Connector 53">
                <a:extLst>
                  <a:ext uri="{FF2B5EF4-FFF2-40B4-BE49-F238E27FC236}">
                    <a16:creationId xmlns:a16="http://schemas.microsoft.com/office/drawing/2014/main" id="{06C59B92-A7B8-4121-B520-16D08B2BFE97}"/>
                  </a:ext>
                </a:extLst>
              </p:cNvPr>
              <p:cNvSpPr/>
              <p:nvPr/>
            </p:nvSpPr>
            <p:spPr>
              <a:xfrm>
                <a:off x="6691679" y="2505960"/>
                <a:ext cx="263161" cy="70559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55" name="Straight Connector 54">
                <a:extLst>
                  <a:ext uri="{FF2B5EF4-FFF2-40B4-BE49-F238E27FC236}">
                    <a16:creationId xmlns:a16="http://schemas.microsoft.com/office/drawing/2014/main" id="{E90EF3B5-8E6C-496F-9085-67A4E21A9742}"/>
                  </a:ext>
                </a:extLst>
              </p:cNvPr>
              <p:cNvSpPr/>
              <p:nvPr/>
            </p:nvSpPr>
            <p:spPr>
              <a:xfrm>
                <a:off x="6779520" y="2177280"/>
                <a:ext cx="263160" cy="7056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56" name="Straight Connector 55">
                <a:extLst>
                  <a:ext uri="{FF2B5EF4-FFF2-40B4-BE49-F238E27FC236}">
                    <a16:creationId xmlns:a16="http://schemas.microsoft.com/office/drawing/2014/main" id="{69CAA13F-162F-42DA-97F2-03EE9982B3D1}"/>
                  </a:ext>
                </a:extLst>
              </p:cNvPr>
              <p:cNvSpPr/>
              <p:nvPr/>
            </p:nvSpPr>
            <p:spPr>
              <a:xfrm>
                <a:off x="7020000" y="2593800"/>
                <a:ext cx="264600" cy="7092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57" name="Straight Connector 56">
                <a:extLst>
                  <a:ext uri="{FF2B5EF4-FFF2-40B4-BE49-F238E27FC236}">
                    <a16:creationId xmlns:a16="http://schemas.microsoft.com/office/drawing/2014/main" id="{11E1574C-86BA-4864-89ED-7999E4C3B174}"/>
                  </a:ext>
                </a:extLst>
              </p:cNvPr>
              <p:cNvSpPr/>
              <p:nvPr/>
            </p:nvSpPr>
            <p:spPr>
              <a:xfrm>
                <a:off x="7108199" y="2265120"/>
                <a:ext cx="264600" cy="7092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58" name="Straight Connector 57">
                <a:extLst>
                  <a:ext uri="{FF2B5EF4-FFF2-40B4-BE49-F238E27FC236}">
                    <a16:creationId xmlns:a16="http://schemas.microsoft.com/office/drawing/2014/main" id="{2F90B51E-D3BD-48CE-B910-86182D5C9322}"/>
                  </a:ext>
                </a:extLst>
              </p:cNvPr>
              <p:cNvSpPr/>
              <p:nvPr/>
            </p:nvSpPr>
            <p:spPr>
              <a:xfrm>
                <a:off x="7196760" y="1934280"/>
                <a:ext cx="264600" cy="7092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59" name="Straight Connector 58">
                <a:extLst>
                  <a:ext uri="{FF2B5EF4-FFF2-40B4-BE49-F238E27FC236}">
                    <a16:creationId xmlns:a16="http://schemas.microsoft.com/office/drawing/2014/main" id="{754C8D8D-D499-44D7-B6AB-6B184E7D0D63}"/>
                  </a:ext>
                </a:extLst>
              </p:cNvPr>
              <p:cNvSpPr/>
              <p:nvPr/>
            </p:nvSpPr>
            <p:spPr>
              <a:xfrm>
                <a:off x="6868440" y="1844999"/>
                <a:ext cx="263160" cy="70561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60" name="Straight Connector 59">
                <a:extLst>
                  <a:ext uri="{FF2B5EF4-FFF2-40B4-BE49-F238E27FC236}">
                    <a16:creationId xmlns:a16="http://schemas.microsoft.com/office/drawing/2014/main" id="{3CD06438-8B22-40C5-8576-6224C01BC814}"/>
                  </a:ext>
                </a:extLst>
              </p:cNvPr>
              <p:cNvSpPr/>
              <p:nvPr/>
            </p:nvSpPr>
            <p:spPr>
              <a:xfrm>
                <a:off x="6537240" y="1757519"/>
                <a:ext cx="264600" cy="70921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61" name="Straight Connector 60">
                <a:extLst>
                  <a:ext uri="{FF2B5EF4-FFF2-40B4-BE49-F238E27FC236}">
                    <a16:creationId xmlns:a16="http://schemas.microsoft.com/office/drawing/2014/main" id="{4828B824-6E6B-4AB6-8D10-8DCAEB581394}"/>
                  </a:ext>
                </a:extLst>
              </p:cNvPr>
              <p:cNvSpPr/>
              <p:nvPr/>
            </p:nvSpPr>
            <p:spPr>
              <a:xfrm>
                <a:off x="6448680" y="2088360"/>
                <a:ext cx="264600" cy="7092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62" name="Straight Connector 61">
                <a:extLst>
                  <a:ext uri="{FF2B5EF4-FFF2-40B4-BE49-F238E27FC236}">
                    <a16:creationId xmlns:a16="http://schemas.microsoft.com/office/drawing/2014/main" id="{4CBF308C-94F3-43CB-9E02-C6A1D817270B}"/>
                  </a:ext>
                </a:extLst>
              </p:cNvPr>
              <p:cNvSpPr/>
              <p:nvPr/>
            </p:nvSpPr>
            <p:spPr>
              <a:xfrm>
                <a:off x="6360480" y="2417040"/>
                <a:ext cx="264599" cy="7092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63" name="Straight Connector 62">
                <a:extLst>
                  <a:ext uri="{FF2B5EF4-FFF2-40B4-BE49-F238E27FC236}">
                    <a16:creationId xmlns:a16="http://schemas.microsoft.com/office/drawing/2014/main" id="{F892ACD2-AEC3-4FF4-B545-BF44F27D0809}"/>
                  </a:ext>
                </a:extLst>
              </p:cNvPr>
              <p:cNvSpPr/>
              <p:nvPr/>
            </p:nvSpPr>
            <p:spPr>
              <a:xfrm flipV="1">
                <a:off x="6337080" y="2112119"/>
                <a:ext cx="70560" cy="263521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64" name="Straight Connector 63">
                <a:extLst>
                  <a:ext uri="{FF2B5EF4-FFF2-40B4-BE49-F238E27FC236}">
                    <a16:creationId xmlns:a16="http://schemas.microsoft.com/office/drawing/2014/main" id="{0550385A-CAA4-4AD4-AA77-2B11A021D4FA}"/>
                  </a:ext>
                </a:extLst>
              </p:cNvPr>
              <p:cNvSpPr/>
              <p:nvPr/>
            </p:nvSpPr>
            <p:spPr>
              <a:xfrm flipV="1">
                <a:off x="6666480" y="2200680"/>
                <a:ext cx="70560" cy="26352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65" name="Straight Connector 64">
                <a:extLst>
                  <a:ext uri="{FF2B5EF4-FFF2-40B4-BE49-F238E27FC236}">
                    <a16:creationId xmlns:a16="http://schemas.microsoft.com/office/drawing/2014/main" id="{CA11DDF5-7B5C-4F01-B26E-9F64A8F1BC1A}"/>
                  </a:ext>
                </a:extLst>
              </p:cNvPr>
              <p:cNvSpPr/>
              <p:nvPr/>
            </p:nvSpPr>
            <p:spPr>
              <a:xfrm flipV="1">
                <a:off x="6996240" y="2288880"/>
                <a:ext cx="70560" cy="26352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66" name="Straight Connector 65">
                <a:extLst>
                  <a:ext uri="{FF2B5EF4-FFF2-40B4-BE49-F238E27FC236}">
                    <a16:creationId xmlns:a16="http://schemas.microsoft.com/office/drawing/2014/main" id="{5F294D4E-641E-458E-A5A6-DDAA3599E750}"/>
                  </a:ext>
                </a:extLst>
              </p:cNvPr>
              <p:cNvSpPr/>
              <p:nvPr/>
            </p:nvSpPr>
            <p:spPr>
              <a:xfrm flipV="1">
                <a:off x="6248160" y="2442240"/>
                <a:ext cx="70920" cy="26424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67" name="Straight Connector 66">
                <a:extLst>
                  <a:ext uri="{FF2B5EF4-FFF2-40B4-BE49-F238E27FC236}">
                    <a16:creationId xmlns:a16="http://schemas.microsoft.com/office/drawing/2014/main" id="{EB0926CD-E734-496A-BF16-A9772C71DE21}"/>
                  </a:ext>
                </a:extLst>
              </p:cNvPr>
              <p:cNvSpPr/>
              <p:nvPr/>
            </p:nvSpPr>
            <p:spPr>
              <a:xfrm flipV="1">
                <a:off x="6577919" y="2530440"/>
                <a:ext cx="70920" cy="26424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68" name="Straight Connector 67">
                <a:extLst>
                  <a:ext uri="{FF2B5EF4-FFF2-40B4-BE49-F238E27FC236}">
                    <a16:creationId xmlns:a16="http://schemas.microsoft.com/office/drawing/2014/main" id="{4B196C96-D732-4BEB-B77E-B67E43C4A37E}"/>
                  </a:ext>
                </a:extLst>
              </p:cNvPr>
              <p:cNvSpPr/>
              <p:nvPr/>
            </p:nvSpPr>
            <p:spPr>
              <a:xfrm flipV="1">
                <a:off x="6907680" y="2619000"/>
                <a:ext cx="70919" cy="26424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69" name="Straight Connector 68">
                <a:extLst>
                  <a:ext uri="{FF2B5EF4-FFF2-40B4-BE49-F238E27FC236}">
                    <a16:creationId xmlns:a16="http://schemas.microsoft.com/office/drawing/2014/main" id="{6D5C7873-0B91-4641-B5EA-6AEA5A609A25}"/>
                  </a:ext>
                </a:extLst>
              </p:cNvPr>
              <p:cNvSpPr/>
              <p:nvPr/>
            </p:nvSpPr>
            <p:spPr>
              <a:xfrm flipV="1">
                <a:off x="7237440" y="2707200"/>
                <a:ext cx="70920" cy="26424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70" name="Straight Connector 69">
                <a:extLst>
                  <a:ext uri="{FF2B5EF4-FFF2-40B4-BE49-F238E27FC236}">
                    <a16:creationId xmlns:a16="http://schemas.microsoft.com/office/drawing/2014/main" id="{145249AA-4BD6-4191-9BE8-09E14B914C87}"/>
                  </a:ext>
                </a:extLst>
              </p:cNvPr>
              <p:cNvSpPr/>
              <p:nvPr/>
            </p:nvSpPr>
            <p:spPr>
              <a:xfrm flipV="1">
                <a:off x="7326000" y="2377080"/>
                <a:ext cx="70560" cy="26352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71" name="Straight Connector 70">
                <a:extLst>
                  <a:ext uri="{FF2B5EF4-FFF2-40B4-BE49-F238E27FC236}">
                    <a16:creationId xmlns:a16="http://schemas.microsoft.com/office/drawing/2014/main" id="{39DEA6D8-B0E8-4F4F-BD6F-639C6A87E944}"/>
                  </a:ext>
                </a:extLst>
              </p:cNvPr>
              <p:cNvSpPr/>
              <p:nvPr/>
            </p:nvSpPr>
            <p:spPr>
              <a:xfrm flipV="1">
                <a:off x="7084800" y="1957680"/>
                <a:ext cx="70920" cy="26460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72" name="Straight Connector 71">
                <a:extLst>
                  <a:ext uri="{FF2B5EF4-FFF2-40B4-BE49-F238E27FC236}">
                    <a16:creationId xmlns:a16="http://schemas.microsoft.com/office/drawing/2014/main" id="{F0F9712A-4974-4B00-AAF7-741421E0E86D}"/>
                  </a:ext>
                </a:extLst>
              </p:cNvPr>
              <p:cNvSpPr/>
              <p:nvPr/>
            </p:nvSpPr>
            <p:spPr>
              <a:xfrm flipV="1">
                <a:off x="7414200" y="2046239"/>
                <a:ext cx="70919" cy="264601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73" name="Straight Connector 72">
                <a:extLst>
                  <a:ext uri="{FF2B5EF4-FFF2-40B4-BE49-F238E27FC236}">
                    <a16:creationId xmlns:a16="http://schemas.microsoft.com/office/drawing/2014/main" id="{34787C5B-AB23-4BAB-93F8-A889BB9DCF89}"/>
                  </a:ext>
                </a:extLst>
              </p:cNvPr>
              <p:cNvSpPr/>
              <p:nvPr/>
            </p:nvSpPr>
            <p:spPr>
              <a:xfrm flipV="1">
                <a:off x="6755040" y="1869479"/>
                <a:ext cx="70919" cy="264601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74" name="Straight Connector 73">
                <a:extLst>
                  <a:ext uri="{FF2B5EF4-FFF2-40B4-BE49-F238E27FC236}">
                    <a16:creationId xmlns:a16="http://schemas.microsoft.com/office/drawing/2014/main" id="{A9F8BE4C-B1B7-4F52-9F1A-BDD43E3E1204}"/>
                  </a:ext>
                </a:extLst>
              </p:cNvPr>
              <p:cNvSpPr/>
              <p:nvPr/>
            </p:nvSpPr>
            <p:spPr>
              <a:xfrm flipV="1">
                <a:off x="6425280" y="1781280"/>
                <a:ext cx="70919" cy="26460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CC8B135-D244-40F5-8422-AB70FCA3F288}"/>
                  </a:ext>
                </a:extLst>
              </p:cNvPr>
              <p:cNvSpPr/>
              <p:nvPr/>
            </p:nvSpPr>
            <p:spPr>
              <a:xfrm rot="20700000" flipH="1">
                <a:off x="6525352" y="2793510"/>
                <a:ext cx="67320" cy="644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308E363-83A8-47A6-8D59-A4E10C280682}"/>
                  </a:ext>
                </a:extLst>
              </p:cNvPr>
              <p:cNvSpPr/>
              <p:nvPr/>
            </p:nvSpPr>
            <p:spPr>
              <a:xfrm rot="20700000" flipH="1">
                <a:off x="6864153" y="2881875"/>
                <a:ext cx="6840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C4703D1-E14A-4F9D-967B-D66D9D7EF848}"/>
                  </a:ext>
                </a:extLst>
              </p:cNvPr>
              <p:cNvSpPr/>
              <p:nvPr/>
            </p:nvSpPr>
            <p:spPr>
              <a:xfrm rot="20700000" flipH="1">
                <a:off x="7195283" y="2970273"/>
                <a:ext cx="66960" cy="669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BB61412-2C07-4084-B2B3-2EB6A306E14D}"/>
                  </a:ext>
                </a:extLst>
              </p:cNvPr>
              <p:cNvSpPr/>
              <p:nvPr/>
            </p:nvSpPr>
            <p:spPr>
              <a:xfrm rot="20700000" flipH="1">
                <a:off x="6293291" y="2374309"/>
                <a:ext cx="68040" cy="684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928406DA-1E58-4C1C-A8E2-D568A59D989D}"/>
                  </a:ext>
                </a:extLst>
              </p:cNvPr>
              <p:cNvSpPr/>
              <p:nvPr/>
            </p:nvSpPr>
            <p:spPr>
              <a:xfrm rot="20700000" flipH="1">
                <a:off x="6616072" y="2462670"/>
                <a:ext cx="67320" cy="644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716E270-6572-42EE-AA35-3DE2334B78CB}"/>
                  </a:ext>
                </a:extLst>
              </p:cNvPr>
              <p:cNvSpPr/>
              <p:nvPr/>
            </p:nvSpPr>
            <p:spPr>
              <a:xfrm rot="20700000" flipH="1">
                <a:off x="6951272" y="2551034"/>
                <a:ext cx="6840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E6EB0D8-DC1B-49AF-862C-FC6F6D54BDFA}"/>
                  </a:ext>
                </a:extLst>
              </p:cNvPr>
              <p:cNvSpPr/>
              <p:nvPr/>
            </p:nvSpPr>
            <p:spPr>
              <a:xfrm rot="20700000" flipH="1">
                <a:off x="7281684" y="2639434"/>
                <a:ext cx="66960" cy="669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B1048DE3-83D4-4E13-B2D0-25A122479DAC}"/>
                  </a:ext>
                </a:extLst>
              </p:cNvPr>
              <p:cNvSpPr/>
              <p:nvPr/>
            </p:nvSpPr>
            <p:spPr>
              <a:xfrm rot="20700000" flipH="1">
                <a:off x="6368439" y="2044922"/>
                <a:ext cx="6804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562976E-C4B6-49FA-9E98-5CDE0DB6D882}"/>
                  </a:ext>
                </a:extLst>
              </p:cNvPr>
              <p:cNvSpPr/>
              <p:nvPr/>
            </p:nvSpPr>
            <p:spPr>
              <a:xfrm rot="20700000" flipH="1">
                <a:off x="6702472" y="2133270"/>
                <a:ext cx="67320" cy="644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3601C5D5-4129-449E-91B9-4BCC8DB4802A}"/>
                  </a:ext>
                </a:extLst>
              </p:cNvPr>
              <p:cNvSpPr/>
              <p:nvPr/>
            </p:nvSpPr>
            <p:spPr>
              <a:xfrm rot="20700000" flipH="1">
                <a:off x="7029613" y="2221294"/>
                <a:ext cx="68400" cy="666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DD7D21A3-D556-436E-B13D-50775D2438A8}"/>
                  </a:ext>
                </a:extLst>
              </p:cNvPr>
              <p:cNvSpPr/>
              <p:nvPr/>
            </p:nvSpPr>
            <p:spPr>
              <a:xfrm rot="20700000" flipH="1">
                <a:off x="7372044" y="2310034"/>
                <a:ext cx="66960" cy="669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B28352C-4DFC-4A21-91B4-DAFB55F722AD}"/>
                  </a:ext>
                </a:extLst>
              </p:cNvPr>
              <p:cNvSpPr/>
              <p:nvPr/>
            </p:nvSpPr>
            <p:spPr>
              <a:xfrm rot="20700000" flipH="1">
                <a:off x="6456639" y="1715522"/>
                <a:ext cx="68040" cy="67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EBA405D-A660-4FD7-8F56-B77D948C25D6}"/>
                  </a:ext>
                </a:extLst>
              </p:cNvPr>
              <p:cNvSpPr/>
              <p:nvPr/>
            </p:nvSpPr>
            <p:spPr>
              <a:xfrm rot="20700000" flipH="1">
                <a:off x="6790672" y="1803870"/>
                <a:ext cx="67320" cy="644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B60B52A-DEC2-42D8-BD12-992310623028}"/>
                  </a:ext>
                </a:extLst>
              </p:cNvPr>
              <p:cNvSpPr/>
              <p:nvPr/>
            </p:nvSpPr>
            <p:spPr>
              <a:xfrm rot="20700000" flipH="1">
                <a:off x="7117813" y="1892254"/>
                <a:ext cx="68400" cy="666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6558274-BADE-464E-8F66-FF9C2585E3EC}"/>
                  </a:ext>
                </a:extLst>
              </p:cNvPr>
              <p:cNvSpPr/>
              <p:nvPr/>
            </p:nvSpPr>
            <p:spPr>
              <a:xfrm rot="20700000" flipH="1">
                <a:off x="7460243" y="1980634"/>
                <a:ext cx="66960" cy="669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4A1159F-6EA0-487C-917E-239A9CF5074C}"/>
                </a:ext>
              </a:extLst>
            </p:cNvPr>
            <p:cNvGrpSpPr/>
            <p:nvPr/>
          </p:nvGrpSpPr>
          <p:grpSpPr>
            <a:xfrm>
              <a:off x="6474239" y="3474840"/>
              <a:ext cx="137881" cy="135360"/>
              <a:chOff x="6474239" y="2241000"/>
              <a:chExt cx="137881" cy="135360"/>
            </a:xfrm>
          </p:grpSpPr>
          <p:sp>
            <p:nvSpPr>
              <p:cNvPr id="33" name="Straight Connector 32">
                <a:extLst>
                  <a:ext uri="{FF2B5EF4-FFF2-40B4-BE49-F238E27FC236}">
                    <a16:creationId xmlns:a16="http://schemas.microsoft.com/office/drawing/2014/main" id="{A38F92CE-EFC7-4C8B-9EE5-CD9F8E498CCA}"/>
                  </a:ext>
                </a:extLst>
              </p:cNvPr>
              <p:cNvSpPr/>
              <p:nvPr/>
            </p:nvSpPr>
            <p:spPr>
              <a:xfrm flipV="1">
                <a:off x="6474239" y="2241000"/>
                <a:ext cx="0" cy="13500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  <a:tailEnd type="arrow"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34" name="Straight Connector 33">
                <a:extLst>
                  <a:ext uri="{FF2B5EF4-FFF2-40B4-BE49-F238E27FC236}">
                    <a16:creationId xmlns:a16="http://schemas.microsoft.com/office/drawing/2014/main" id="{4A6DF7C4-35CF-4C24-AF04-5424F726A550}"/>
                  </a:ext>
                </a:extLst>
              </p:cNvPr>
              <p:cNvSpPr/>
              <p:nvPr/>
            </p:nvSpPr>
            <p:spPr>
              <a:xfrm>
                <a:off x="6474239" y="2376360"/>
                <a:ext cx="137881" cy="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  <a:tailEnd type="arrow"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</p:grpSp>
        <p:sp>
          <p:nvSpPr>
            <p:cNvPr id="32" name="Text Box 17">
              <a:extLst>
                <a:ext uri="{FF2B5EF4-FFF2-40B4-BE49-F238E27FC236}">
                  <a16:creationId xmlns:a16="http://schemas.microsoft.com/office/drawing/2014/main" id="{D1BA4712-0372-4263-9186-BDE490073833}"/>
                </a:ext>
              </a:extLst>
            </p:cNvPr>
            <p:cNvSpPr/>
            <p:nvPr/>
          </p:nvSpPr>
          <p:spPr>
            <a:xfrm>
              <a:off x="4572000" y="2461440"/>
              <a:ext cx="3200400" cy="4572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28440">
              <a:solidFill>
                <a:srgbClr val="C0C0C0"/>
              </a:solidFill>
              <a:prstDash val="solid"/>
              <a:miter/>
            </a:ln>
          </p:spPr>
          <p:txBody>
            <a:bodyPr wrap="square" lIns="90000" tIns="46800" rIns="90000" bIns="46800" anchor="t" anchorCtr="0" compatLnSpc="1">
              <a:noAutofit/>
            </a:bodyPr>
            <a:lstStyle/>
            <a:p>
              <a:pPr marL="0" marR="0" lvl="0" indent="0" algn="ctr" hangingPunct="1">
                <a:lnSpc>
                  <a:spcPct val="100000"/>
                </a:lnSpc>
                <a:spcBef>
                  <a:spcPts val="499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34"/>
                  <a:ea typeface="WenQuanYi Micro Hei" pitchFamily="2"/>
                  <a:cs typeface="Lohit Hindi" pitchFamily="2"/>
                </a:rPr>
                <a:t>rigid: translation + rotation</a:t>
              </a:r>
            </a:p>
          </p:txBody>
        </p:sp>
      </p:grpSp>
      <p:sp>
        <p:nvSpPr>
          <p:cNvPr id="150" name="Freeform 15">
            <a:extLst>
              <a:ext uri="{FF2B5EF4-FFF2-40B4-BE49-F238E27FC236}">
                <a16:creationId xmlns:a16="http://schemas.microsoft.com/office/drawing/2014/main" id="{7F6D25B8-E6D4-4518-98CD-0A8A5336833D}"/>
              </a:ext>
            </a:extLst>
          </p:cNvPr>
          <p:cNvSpPr>
            <a:spLocks/>
          </p:cNvSpPr>
          <p:nvPr/>
        </p:nvSpPr>
        <p:spPr bwMode="auto">
          <a:xfrm>
            <a:off x="6934200" y="5867400"/>
            <a:ext cx="1066800" cy="685800"/>
          </a:xfrm>
          <a:custGeom>
            <a:avLst/>
            <a:gdLst>
              <a:gd name="T0" fmla="*/ 457200 w 914400"/>
              <a:gd name="T1" fmla="*/ 0 h 685799"/>
              <a:gd name="T2" fmla="*/ 0 w 914400"/>
              <a:gd name="T3" fmla="*/ 342923 h 685799"/>
              <a:gd name="T4" fmla="*/ 457200 w 914400"/>
              <a:gd name="T5" fmla="*/ 685822 h 685799"/>
              <a:gd name="T6" fmla="*/ 914400 w 914400"/>
              <a:gd name="T7" fmla="*/ 342923 h 685799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133911 w 914400"/>
              <a:gd name="T13" fmla="*/ 100433 h 685799"/>
              <a:gd name="T14" fmla="*/ 780489 w 914400"/>
              <a:gd name="T15" fmla="*/ 585366 h 6857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" h="685799">
                <a:moveTo>
                  <a:pt x="0" y="342900"/>
                </a:moveTo>
                <a:lnTo>
                  <a:pt x="0" y="342900"/>
                </a:lnTo>
                <a:cubicBezTo>
                  <a:pt x="0" y="153521"/>
                  <a:pt x="204695" y="0"/>
                  <a:pt x="457200" y="1"/>
                </a:cubicBezTo>
                <a:cubicBezTo>
                  <a:pt x="457200" y="1"/>
                  <a:pt x="457200" y="1"/>
                  <a:pt x="457200" y="1"/>
                </a:cubicBezTo>
                <a:cubicBezTo>
                  <a:pt x="709705" y="1"/>
                  <a:pt x="914401" y="153522"/>
                  <a:pt x="914401" y="342901"/>
                </a:cubicBezTo>
                <a:cubicBezTo>
                  <a:pt x="914401" y="342901"/>
                  <a:pt x="914400" y="342901"/>
                  <a:pt x="914400" y="342901"/>
                </a:cubicBezTo>
                <a:lnTo>
                  <a:pt x="914401" y="342902"/>
                </a:lnTo>
                <a:cubicBezTo>
                  <a:pt x="914401" y="532280"/>
                  <a:pt x="709705" y="685801"/>
                  <a:pt x="457201" y="685802"/>
                </a:cubicBezTo>
                <a:cubicBezTo>
                  <a:pt x="204696" y="685802"/>
                  <a:pt x="1" y="532280"/>
                  <a:pt x="1" y="342902"/>
                </a:cubicBezTo>
                <a:cubicBezTo>
                  <a:pt x="0" y="342901"/>
                  <a:pt x="1" y="342901"/>
                  <a:pt x="1" y="342901"/>
                </a:cubicBezTo>
                <a:lnTo>
                  <a:pt x="0" y="342900"/>
                </a:lnTo>
                <a:close/>
              </a:path>
            </a:pathLst>
          </a:custGeom>
          <a:noFill/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108360" tIns="63360" rIns="108360" bIns="63360" anchor="ctr" anchorCtr="1"/>
          <a:lstStyle/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D14651-CEB1-4D7D-9B90-7B4643D7F90A}"/>
              </a:ext>
            </a:extLst>
          </p:cNvPr>
          <p:cNvCxnSpPr>
            <a:cxnSpLocks/>
          </p:cNvCxnSpPr>
          <p:nvPr/>
        </p:nvCxnSpPr>
        <p:spPr bwMode="auto">
          <a:xfrm flipV="1">
            <a:off x="7634210" y="4388040"/>
            <a:ext cx="1736471" cy="14793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30564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Registration by aligning corresponding points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XXXX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XXX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A7BAC8-AA32-41AC-B860-CA6455FC629B}"/>
              </a:ext>
            </a:extLst>
          </p:cNvPr>
          <p:cNvGrpSpPr/>
          <p:nvPr/>
        </p:nvGrpSpPr>
        <p:grpSpPr>
          <a:xfrm>
            <a:off x="2376600" y="5191991"/>
            <a:ext cx="8901000" cy="1574809"/>
            <a:chOff x="2376600" y="5045591"/>
            <a:chExt cx="8901000" cy="1574809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EC72368-AA1C-43BD-8DE9-105B87CA0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8620991" y="5045591"/>
              <a:ext cx="2504520" cy="381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9E25642-1906-4069-8E94-F07C6C67CABE}"/>
                </a:ext>
              </a:extLst>
            </p:cNvPr>
            <p:cNvGrpSpPr/>
            <p:nvPr/>
          </p:nvGrpSpPr>
          <p:grpSpPr>
            <a:xfrm>
              <a:off x="4676999" y="5489640"/>
              <a:ext cx="4319641" cy="1056959"/>
              <a:chOff x="2471399" y="5115600"/>
              <a:chExt cx="4319641" cy="1056959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50E2AD47-6417-406B-B2B0-B0BEC3D52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471399" y="5486759"/>
                <a:ext cx="761399" cy="4093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C09CABE4-D3B3-4FBC-9BE5-82596E0AA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077000" y="5115600"/>
                <a:ext cx="2714040" cy="10569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CEDBCBA3-B95B-43E8-9C6E-5E0B67EACB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3479760" y="5522760"/>
                <a:ext cx="294840" cy="2854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3" name="Text Box 17">
              <a:extLst>
                <a:ext uri="{FF2B5EF4-FFF2-40B4-BE49-F238E27FC236}">
                  <a16:creationId xmlns:a16="http://schemas.microsoft.com/office/drawing/2014/main" id="{1CC3BB2F-5DD6-4662-8B11-E7C84190055D}"/>
                </a:ext>
              </a:extLst>
            </p:cNvPr>
            <p:cNvSpPr/>
            <p:nvPr/>
          </p:nvSpPr>
          <p:spPr>
            <a:xfrm>
              <a:off x="2376600" y="5054864"/>
              <a:ext cx="8901000" cy="156553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28440">
              <a:solidFill>
                <a:srgbClr val="C0C0C0"/>
              </a:solidFill>
              <a:prstDash val="solid"/>
              <a:miter/>
            </a:ln>
          </p:spPr>
          <p:txBody>
            <a:bodyPr wrap="none" lIns="90000" tIns="46800" rIns="90000" bIns="46800" anchor="t" anchorCtr="0" compatLnSpc="1">
              <a:no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499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b="0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Times New Roman" pitchFamily="34"/>
                  <a:ea typeface="WenQuanYi Micro Hei" pitchFamily="2"/>
                  <a:cs typeface="Lohit Hindi" pitchFamily="2"/>
                </a:rPr>
                <a:t>Match two corresponding point sets defined in two images: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7117D1-C842-46DA-897E-1E9BB4F28A1A}"/>
              </a:ext>
            </a:extLst>
          </p:cNvPr>
          <p:cNvGrpSpPr/>
          <p:nvPr/>
        </p:nvGrpSpPr>
        <p:grpSpPr>
          <a:xfrm>
            <a:off x="76200" y="1828800"/>
            <a:ext cx="7416001" cy="2874240"/>
            <a:chOff x="3060239" y="1600200"/>
            <a:chExt cx="7416001" cy="2874240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441E9A7-6DB9-401E-8C2C-6DD465F5F739}"/>
                </a:ext>
              </a:extLst>
            </p:cNvPr>
            <p:cNvGrpSpPr/>
            <p:nvPr/>
          </p:nvGrpSpPr>
          <p:grpSpPr>
            <a:xfrm>
              <a:off x="6474239" y="3474840"/>
              <a:ext cx="137881" cy="135360"/>
              <a:chOff x="6474239" y="2241000"/>
              <a:chExt cx="137881" cy="135360"/>
            </a:xfrm>
          </p:grpSpPr>
          <p:sp>
            <p:nvSpPr>
              <p:cNvPr id="108" name="Straight Connector 107">
                <a:extLst>
                  <a:ext uri="{FF2B5EF4-FFF2-40B4-BE49-F238E27FC236}">
                    <a16:creationId xmlns:a16="http://schemas.microsoft.com/office/drawing/2014/main" id="{E3BEC489-39D6-4787-B071-034757D048B4}"/>
                  </a:ext>
                </a:extLst>
              </p:cNvPr>
              <p:cNvSpPr/>
              <p:nvPr/>
            </p:nvSpPr>
            <p:spPr>
              <a:xfrm flipV="1">
                <a:off x="6474239" y="2241000"/>
                <a:ext cx="0" cy="13500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  <a:tailEnd type="arrow"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  <p:sp>
            <p:nvSpPr>
              <p:cNvPr id="109" name="Straight Connector 108">
                <a:extLst>
                  <a:ext uri="{FF2B5EF4-FFF2-40B4-BE49-F238E27FC236}">
                    <a16:creationId xmlns:a16="http://schemas.microsoft.com/office/drawing/2014/main" id="{E64044A6-A4D4-44B2-B4AE-B18F2461A915}"/>
                  </a:ext>
                </a:extLst>
              </p:cNvPr>
              <p:cNvSpPr/>
              <p:nvPr/>
            </p:nvSpPr>
            <p:spPr>
              <a:xfrm>
                <a:off x="6474239" y="2376360"/>
                <a:ext cx="137881" cy="0"/>
              </a:xfrm>
              <a:prstGeom prst="line">
                <a:avLst/>
              </a:prstGeom>
              <a:noFill/>
              <a:ln w="19080">
                <a:solidFill>
                  <a:srgbClr val="FFFFFF"/>
                </a:solidFill>
                <a:prstDash val="solid"/>
                <a:miter/>
                <a:tailEnd type="arrow"/>
              </a:ln>
            </p:spPr>
            <p:txBody>
              <a:bodyPr wrap="square" lIns="90000" tIns="46800" rIns="90000" bIns="46800" anchor="t" anchorCtr="0" compatLnSpc="1">
                <a:noAutofit/>
              </a:bodyPr>
              <a:lstStyle/>
              <a:p>
                <a:pPr marL="0" marR="0" lvl="0" indent="0" algn="l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endParaRPr>
              </a:p>
            </p:txBody>
          </p:sp>
        </p:grp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74F2FEA7-AFAF-4ADE-8C35-27BB0124E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060239" y="1672920"/>
              <a:ext cx="3605039" cy="2715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9FC3F8C9-D754-4A39-98F3-6A1C4C29A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6886680" y="1666800"/>
              <a:ext cx="3589560" cy="2699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Straight Connector 118">
              <a:extLst>
                <a:ext uri="{FF2B5EF4-FFF2-40B4-BE49-F238E27FC236}">
                  <a16:creationId xmlns:a16="http://schemas.microsoft.com/office/drawing/2014/main" id="{FF9DA804-67BE-4B35-B008-B017A3925B54}"/>
                </a:ext>
              </a:extLst>
            </p:cNvPr>
            <p:cNvSpPr/>
            <p:nvPr/>
          </p:nvSpPr>
          <p:spPr>
            <a:xfrm>
              <a:off x="4948799" y="2025360"/>
              <a:ext cx="3886201" cy="17748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  <a:headEnd type="arrow"/>
              <a:tailEnd type="arrow"/>
            </a:ln>
          </p:spPr>
          <p:txBody>
            <a:bodyPr wrap="none" lIns="99000" tIns="54000" rIns="99000" bIns="54000" anchor="ctr" anchorCtr="1" compatLnSpc="1"/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  <p:sp>
          <p:nvSpPr>
            <p:cNvPr id="120" name="Straight Connector 119">
              <a:extLst>
                <a:ext uri="{FF2B5EF4-FFF2-40B4-BE49-F238E27FC236}">
                  <a16:creationId xmlns:a16="http://schemas.microsoft.com/office/drawing/2014/main" id="{95DE79DA-C5E8-43A9-81F6-F39DAB19B947}"/>
                </a:ext>
              </a:extLst>
            </p:cNvPr>
            <p:cNvSpPr/>
            <p:nvPr/>
          </p:nvSpPr>
          <p:spPr>
            <a:xfrm flipV="1">
              <a:off x="4121160" y="3329280"/>
              <a:ext cx="3514320" cy="58932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  <a:headEnd type="arrow"/>
              <a:tailEnd type="arrow"/>
            </a:ln>
          </p:spPr>
          <p:txBody>
            <a:bodyPr wrap="none" lIns="99000" tIns="54000" rIns="99000" bIns="54000" anchor="ctr" anchorCtr="1" compatLnSpc="1"/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B6EA0C7-F224-46AD-97FC-01E26FF38A0C}"/>
                </a:ext>
              </a:extLst>
            </p:cNvPr>
            <p:cNvSpPr txBox="1"/>
            <p:nvPr/>
          </p:nvSpPr>
          <p:spPr>
            <a:xfrm>
              <a:off x="4549560" y="1600200"/>
              <a:ext cx="458640" cy="714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1">
              <a:spAutoFit/>
            </a:bodyPr>
            <a:lstStyle/>
            <a:p>
              <a:pPr marL="0" marR="0" lvl="0" indent="0" algn="ctr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2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x</a:t>
              </a:r>
              <a:r>
                <a:rPr lang="en-US" sz="2200" b="0" i="0" u="none" strike="noStrike" baseline="-33000">
                  <a:ln>
                    <a:noFill/>
                  </a:ln>
                  <a:solidFill>
                    <a:srgbClr val="0000FF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11E0F9A-BC21-4B47-BB6C-D536077512FE}"/>
                </a:ext>
              </a:extLst>
            </p:cNvPr>
            <p:cNvSpPr txBox="1"/>
            <p:nvPr/>
          </p:nvSpPr>
          <p:spPr>
            <a:xfrm>
              <a:off x="8689560" y="1708200"/>
              <a:ext cx="458640" cy="714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1">
              <a:spAutoFit/>
            </a:bodyPr>
            <a:lstStyle/>
            <a:p>
              <a:pPr marL="0" marR="0" lvl="0" indent="0" algn="ctr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2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y</a:t>
              </a:r>
              <a:r>
                <a:rPr lang="en-US" sz="2200" b="0" i="0" u="none" strike="noStrike" baseline="-33000">
                  <a:ln>
                    <a:noFill/>
                  </a:ln>
                  <a:solidFill>
                    <a:srgbClr val="0000FF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1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13FAA32-8E05-4581-BC15-471C7F6CEB76}"/>
                </a:ext>
              </a:extLst>
            </p:cNvPr>
            <p:cNvSpPr txBox="1"/>
            <p:nvPr/>
          </p:nvSpPr>
          <p:spPr>
            <a:xfrm>
              <a:off x="3793560" y="3760200"/>
              <a:ext cx="458640" cy="714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1">
              <a:spAutoFit/>
            </a:bodyPr>
            <a:lstStyle/>
            <a:p>
              <a:pPr marL="0" marR="0" lvl="0" indent="0" algn="ctr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2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x</a:t>
              </a:r>
              <a:r>
                <a:rPr lang="en-US" sz="2200" b="0" i="0" u="none" strike="noStrike" baseline="-33000">
                  <a:ln>
                    <a:noFill/>
                  </a:ln>
                  <a:solidFill>
                    <a:srgbClr val="0000FF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2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7AE499E-C6A4-4C44-B69A-5E297035962F}"/>
                </a:ext>
              </a:extLst>
            </p:cNvPr>
            <p:cNvSpPr txBox="1"/>
            <p:nvPr/>
          </p:nvSpPr>
          <p:spPr>
            <a:xfrm>
              <a:off x="7429560" y="3328200"/>
              <a:ext cx="458640" cy="714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1">
              <a:spAutoFit/>
            </a:bodyPr>
            <a:lstStyle/>
            <a:p>
              <a:pPr marL="0" marR="0" lvl="0" indent="0" algn="ctr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2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y</a:t>
              </a:r>
              <a:r>
                <a:rPr lang="en-US" sz="2200" b="0" i="0" u="none" strike="noStrike" baseline="-33000">
                  <a:ln>
                    <a:noFill/>
                  </a:ln>
                  <a:solidFill>
                    <a:srgbClr val="0000FF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2</a:t>
              </a:r>
            </a:p>
          </p:txBody>
        </p: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DE96CC45-F5FA-47CC-81E9-3EF64E3C5DC0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8305800" y="1868625"/>
            <a:ext cx="3612960" cy="272303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Box 17">
            <a:extLst>
              <a:ext uri="{FF2B5EF4-FFF2-40B4-BE49-F238E27FC236}">
                <a16:creationId xmlns:a16="http://schemas.microsoft.com/office/drawing/2014/main" id="{DD4CB74A-452D-48AE-B78E-2B2ADF3E6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480" y="4519830"/>
            <a:ext cx="1713974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image 1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896AD0F1-AC7E-440A-A9E1-6C3F76357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5426" y="4495800"/>
            <a:ext cx="1713974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image 2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CE2F0556-9247-4B92-8B6B-A68647D18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4495800"/>
            <a:ext cx="2323574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registered image 2</a:t>
            </a:r>
            <a:endParaRPr lang="en-US" altLang="fi-FI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13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762000"/>
            <a:ext cx="10668000" cy="685800"/>
          </a:xfrm>
        </p:spPr>
        <p:txBody>
          <a:bodyPr/>
          <a:lstStyle/>
          <a:p>
            <a:r>
              <a:rPr lang="en-GB" dirty="0"/>
              <a:t>Multimodal registration-by-segmentation (1989)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Manually annotate brain surface: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contours = MRI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dots = PET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441E9A7-6DB9-401E-8C2C-6DD465F5F739}"/>
              </a:ext>
            </a:extLst>
          </p:cNvPr>
          <p:cNvGrpSpPr/>
          <p:nvPr/>
        </p:nvGrpSpPr>
        <p:grpSpPr>
          <a:xfrm>
            <a:off x="6474239" y="3474840"/>
            <a:ext cx="137881" cy="135360"/>
            <a:chOff x="6474239" y="2241000"/>
            <a:chExt cx="137881" cy="135360"/>
          </a:xfrm>
        </p:grpSpPr>
        <p:sp>
          <p:nvSpPr>
            <p:cNvPr id="108" name="Straight Connector 107">
              <a:extLst>
                <a:ext uri="{FF2B5EF4-FFF2-40B4-BE49-F238E27FC236}">
                  <a16:creationId xmlns:a16="http://schemas.microsoft.com/office/drawing/2014/main" id="{E3BEC489-39D6-4787-B071-034757D048B4}"/>
                </a:ext>
              </a:extLst>
            </p:cNvPr>
            <p:cNvSpPr/>
            <p:nvPr/>
          </p:nvSpPr>
          <p:spPr>
            <a:xfrm flipV="1">
              <a:off x="6474239" y="2241000"/>
              <a:ext cx="0" cy="135000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wrap="square" lIns="90000" tIns="46800" rIns="90000" bIns="46800" anchor="t" anchorCtr="0" compatLnSpc="1">
              <a:no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  <p:sp>
          <p:nvSpPr>
            <p:cNvPr id="109" name="Straight Connector 108">
              <a:extLst>
                <a:ext uri="{FF2B5EF4-FFF2-40B4-BE49-F238E27FC236}">
                  <a16:creationId xmlns:a16="http://schemas.microsoft.com/office/drawing/2014/main" id="{E64044A6-A4D4-44B2-B4AE-B18F2461A915}"/>
                </a:ext>
              </a:extLst>
            </p:cNvPr>
            <p:cNvSpPr/>
            <p:nvPr/>
          </p:nvSpPr>
          <p:spPr>
            <a:xfrm>
              <a:off x="6474239" y="2376360"/>
              <a:ext cx="137881" cy="0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wrap="square" lIns="90000" tIns="46800" rIns="90000" bIns="46800" anchor="t" anchorCtr="0" compatLnSpc="1">
              <a:no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0505EED-F0B9-4A9B-BD7C-F9297FCA0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890972"/>
            <a:ext cx="4958688" cy="4901972"/>
          </a:xfrm>
          <a:prstGeom prst="rect">
            <a:avLst/>
          </a:prstGeom>
        </p:spPr>
      </p:pic>
      <p:sp>
        <p:nvSpPr>
          <p:cNvPr id="10" name="Text Box 17">
            <a:extLst>
              <a:ext uri="{FF2B5EF4-FFF2-40B4-BE49-F238E27FC236}">
                <a16:creationId xmlns:a16="http://schemas.microsoft.com/office/drawing/2014/main" id="{EBCD5B81-6EA7-4F44-B1A2-44D62EA32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310572"/>
            <a:ext cx="44196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bg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bg1"/>
                </a:solidFill>
                <a:latin typeface="Times New Roman" pitchFamily="18" charset="0"/>
              </a:rPr>
              <a:t>Pelizarri</a:t>
            </a:r>
            <a:r>
              <a:rPr lang="en-US" altLang="fi-FI" sz="1600" i="1" dirty="0">
                <a:solidFill>
                  <a:schemeClr val="bg1"/>
                </a:solidFill>
                <a:latin typeface="Times New Roman" pitchFamily="18" charset="0"/>
              </a:rPr>
              <a:t> JCAT 1989]</a:t>
            </a:r>
            <a:endParaRPr lang="en-US" altLang="fi-FI" sz="2400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4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152BBEF-4602-4718-9270-83810BB08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797074"/>
            <a:ext cx="6806045" cy="38323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896600" cy="685800"/>
          </a:xfrm>
        </p:spPr>
        <p:txBody>
          <a:bodyPr/>
          <a:lstStyle/>
          <a:p>
            <a:r>
              <a:rPr lang="en-GB" dirty="0"/>
              <a:t>Inter-subject registration-by-segmentation (1993)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Somehow segment brain surface: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automatically extract “interesting” lines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try to match lines across brains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441E9A7-6DB9-401E-8C2C-6DD465F5F739}"/>
              </a:ext>
            </a:extLst>
          </p:cNvPr>
          <p:cNvGrpSpPr/>
          <p:nvPr/>
        </p:nvGrpSpPr>
        <p:grpSpPr>
          <a:xfrm>
            <a:off x="6474239" y="3474840"/>
            <a:ext cx="137881" cy="135360"/>
            <a:chOff x="6474239" y="2241000"/>
            <a:chExt cx="137881" cy="135360"/>
          </a:xfrm>
        </p:grpSpPr>
        <p:sp>
          <p:nvSpPr>
            <p:cNvPr id="108" name="Straight Connector 107">
              <a:extLst>
                <a:ext uri="{FF2B5EF4-FFF2-40B4-BE49-F238E27FC236}">
                  <a16:creationId xmlns:a16="http://schemas.microsoft.com/office/drawing/2014/main" id="{E3BEC489-39D6-4787-B071-034757D048B4}"/>
                </a:ext>
              </a:extLst>
            </p:cNvPr>
            <p:cNvSpPr/>
            <p:nvPr/>
          </p:nvSpPr>
          <p:spPr>
            <a:xfrm flipV="1">
              <a:off x="6474239" y="2241000"/>
              <a:ext cx="0" cy="135000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wrap="square" lIns="90000" tIns="46800" rIns="90000" bIns="46800" anchor="t" anchorCtr="0" compatLnSpc="1">
              <a:no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  <p:sp>
          <p:nvSpPr>
            <p:cNvPr id="109" name="Straight Connector 108">
              <a:extLst>
                <a:ext uri="{FF2B5EF4-FFF2-40B4-BE49-F238E27FC236}">
                  <a16:creationId xmlns:a16="http://schemas.microsoft.com/office/drawing/2014/main" id="{E64044A6-A4D4-44B2-B4AE-B18F2461A915}"/>
                </a:ext>
              </a:extLst>
            </p:cNvPr>
            <p:cNvSpPr/>
            <p:nvPr/>
          </p:nvSpPr>
          <p:spPr>
            <a:xfrm>
              <a:off x="6474239" y="2376360"/>
              <a:ext cx="137881" cy="0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wrap="square" lIns="90000" tIns="46800" rIns="90000" bIns="46800" anchor="t" anchorCtr="0" compatLnSpc="1">
              <a:no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</p:grpSp>
      <p:sp>
        <p:nvSpPr>
          <p:cNvPr id="11" name="Text Box 17">
            <a:extLst>
              <a:ext uri="{FF2B5EF4-FFF2-40B4-BE49-F238E27FC236}">
                <a16:creationId xmlns:a16="http://schemas.microsoft.com/office/drawing/2014/main" id="{BD84573E-1ABE-472A-8A81-2587EEAD5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248400"/>
            <a:ext cx="44196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Thirion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RR 1993]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873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0"/>
            <a:ext cx="11201400" cy="685800"/>
          </a:xfrm>
        </p:spPr>
        <p:txBody>
          <a:bodyPr/>
          <a:lstStyle/>
          <a:p>
            <a:r>
              <a:rPr lang="en-GB" dirty="0"/>
              <a:t>Tissue classification with a neural network (1993)</a:t>
            </a:r>
            <a:endParaRPr lang="en-FI" dirty="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31EC090C-B291-46AB-BAF6-0901AEF766F3}"/>
              </a:ext>
            </a:extLst>
          </p:cNvPr>
          <p:cNvSpPr/>
          <p:nvPr/>
        </p:nvSpPr>
        <p:spPr>
          <a:xfrm>
            <a:off x="2743200" y="4114800"/>
            <a:ext cx="341280" cy="101447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09"/>
              <a:gd name="f7" fmla="val 2113"/>
              <a:gd name="f8" fmla="val 946"/>
              <a:gd name="f9" fmla="val 473"/>
              <a:gd name="f10" fmla="val 2817"/>
              <a:gd name="f11" fmla="val 237"/>
              <a:gd name="f12" fmla="+- 0 0 0"/>
              <a:gd name="f13" fmla="*/ f3 1 947"/>
              <a:gd name="f14" fmla="*/ f4 1 2818"/>
              <a:gd name="f15" fmla="*/ f12 f0 1"/>
              <a:gd name="f16" fmla="*/ 0 f13 1"/>
              <a:gd name="f17" fmla="*/ 947 f13 1"/>
              <a:gd name="f18" fmla="*/ 2818 f14 1"/>
              <a:gd name="f19" fmla="*/ 0 f14 1"/>
              <a:gd name="f20" fmla="*/ 2147483647 f13 1"/>
              <a:gd name="f21" fmla="*/ f15 1 f2"/>
              <a:gd name="f22" fmla="*/ 2147483647 f14 1"/>
              <a:gd name="f23" fmla="+- f21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20" y="f19"/>
              </a:cxn>
              <a:cxn ang="f23">
                <a:pos x="f20" y="f22"/>
              </a:cxn>
              <a:cxn ang="f23">
                <a:pos x="f20" y="f22"/>
              </a:cxn>
              <a:cxn ang="f23">
                <a:pos x="f20" y="f22"/>
              </a:cxn>
              <a:cxn ang="f23">
                <a:pos x="f16" y="f22"/>
              </a:cxn>
              <a:cxn ang="f23">
                <a:pos x="f20" y="f22"/>
              </a:cxn>
              <a:cxn ang="f23">
                <a:pos x="f20" y="f19"/>
              </a:cxn>
              <a:cxn ang="f23">
                <a:pos x="f20" y="f19"/>
              </a:cxn>
            </a:cxnLst>
            <a:rect l="f16" t="f19" r="f17" b="f18"/>
            <a:pathLst>
              <a:path w="947" h="2818">
                <a:moveTo>
                  <a:pt x="f6" y="f5"/>
                </a:moveTo>
                <a:lnTo>
                  <a:pt x="f6" y="f7"/>
                </a:lnTo>
                <a:lnTo>
                  <a:pt x="f8" y="f7"/>
                </a:lnTo>
                <a:lnTo>
                  <a:pt x="f9" y="f10"/>
                </a:lnTo>
                <a:lnTo>
                  <a:pt x="f5" y="f7"/>
                </a:lnTo>
                <a:lnTo>
                  <a:pt x="f11" y="f7"/>
                </a:lnTo>
                <a:lnTo>
                  <a:pt x="f11" y="f5"/>
                </a:lnTo>
                <a:lnTo>
                  <a:pt x="f6" y="f5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wrap="none" lIns="90000" tIns="46800" rIns="90000" bIns="46800" anchor="ctr" anchorCtr="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WenQuanYi Micro Hei" pitchFamily="2"/>
              <a:cs typeface="Lohit Hindi" pitchFamily="2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EDCADA6-C4D3-4DF1-A161-959408F8A13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536920" y="4383240"/>
            <a:ext cx="2766960" cy="277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1636D7F-A275-4DB2-A1C7-E46ABC5351E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600" y="4384680"/>
            <a:ext cx="2765520" cy="2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3B6D7CF-7299-402B-A157-C1EFCFD84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611" y="1905000"/>
            <a:ext cx="55626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1CCA8D6-2611-4239-B441-55B1FF81614C}"/>
              </a:ext>
            </a:extLst>
          </p:cNvPr>
          <p:cNvGrpSpPr/>
          <p:nvPr/>
        </p:nvGrpSpPr>
        <p:grpSpPr>
          <a:xfrm>
            <a:off x="5638800" y="1371600"/>
            <a:ext cx="6400800" cy="5486400"/>
            <a:chOff x="5638800" y="1371600"/>
            <a:chExt cx="6400800" cy="5486400"/>
          </a:xfrm>
          <a:effectLst/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772990F4-170E-4124-BA5A-C11E12742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9619" y="1371600"/>
              <a:ext cx="6289981" cy="541587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C45C227-74EC-4A03-B959-7EB5D10F450C}"/>
                </a:ext>
              </a:extLst>
            </p:cNvPr>
            <p:cNvSpPr/>
            <p:nvPr/>
          </p:nvSpPr>
          <p:spPr bwMode="auto">
            <a:xfrm>
              <a:off x="5638800" y="1600200"/>
              <a:ext cx="299411" cy="5257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None/>
                <a:tabLst/>
              </a:pPr>
              <a:endParaRPr kumimoji="0" lang="en-FI" sz="28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70F56-67E9-4535-8231-F91105BB718E}"/>
              </a:ext>
            </a:extLst>
          </p:cNvPr>
          <p:cNvSpPr/>
          <p:nvPr/>
        </p:nvSpPr>
        <p:spPr bwMode="auto">
          <a:xfrm>
            <a:off x="5638800" y="1371600"/>
            <a:ext cx="6400800" cy="541587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</a:pPr>
            <a:endParaRPr kumimoji="0" lang="en-FI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748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/>
              <a:t>Overview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Pre-1980 to 1994: humble beginnings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tx1"/>
                </a:solidFill>
              </a:rPr>
              <a:t>1995-2014: model-based techniques: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dirty="0">
                <a:solidFill>
                  <a:schemeClr val="accent1"/>
                </a:solidFill>
              </a:rPr>
              <a:t>Unimodal deformable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Multimodal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Statistical shape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Segmentation using generative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Hyped-up topics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2015-now: learning from examples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Future outlook</a:t>
            </a:r>
          </a:p>
          <a:p>
            <a:pPr marL="0" indent="0" eaLnBrk="1" hangingPunct="1">
              <a:buNone/>
              <a:defRPr/>
            </a:pPr>
            <a:endParaRPr lang="en-US" altLang="fi-FI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fi-FI" dirty="0"/>
          </a:p>
          <a:p>
            <a:pPr eaLnBrk="1" hangingPunct="1">
              <a:defRPr/>
            </a:pPr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3692877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1995-2014: Model-based methods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eaLnBrk="1" hangingPunct="1">
              <a:buNone/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Models: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“top-down” instead of “bottom-up”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prior domain knowledge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</p:spTree>
    <p:extLst>
      <p:ext uri="{BB962C8B-B14F-4D97-AF65-F5344CB8AC3E}">
        <p14:creationId xmlns:p14="http://schemas.microsoft.com/office/powerpoint/2010/main" val="579279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/>
              <a:t>Overview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Pre-1980 to 1994: humble beginnings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1995-2014: model-based techniques: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dirty="0">
                <a:solidFill>
                  <a:schemeClr val="tx1"/>
                </a:solidFill>
              </a:rPr>
              <a:t>Unimodal deformable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Multimodal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Statistical shape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Segmentation using generative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Hyped-up topics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2015-now: learning from examples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Future outlook</a:t>
            </a:r>
          </a:p>
          <a:p>
            <a:pPr marL="0" indent="0" eaLnBrk="1" hangingPunct="1">
              <a:buNone/>
              <a:defRPr/>
            </a:pPr>
            <a:endParaRPr lang="en-US" altLang="fi-FI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fi-FI" dirty="0"/>
          </a:p>
          <a:p>
            <a:pPr eaLnBrk="1" hangingPunct="1">
              <a:defRPr/>
            </a:pPr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2846339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Unimodal deformable registration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7D178-1C2E-47A8-A8DB-570CD96DD7F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828080" y="2363160"/>
            <a:ext cx="3048000" cy="3047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44BDE1-B970-4C94-BBAF-D191805E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705600" y="2411650"/>
            <a:ext cx="3048000" cy="3047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id="{97E8EC34-940D-44C4-9786-C469BF64F8D4}"/>
              </a:ext>
            </a:extLst>
          </p:cNvPr>
          <p:cNvSpPr/>
          <p:nvPr/>
        </p:nvSpPr>
        <p:spPr>
          <a:xfrm>
            <a:off x="2692920" y="5238480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subject 1    </a:t>
            </a: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271B0314-7B40-4333-9FCB-3C5EB7D21163}"/>
              </a:ext>
            </a:extLst>
          </p:cNvPr>
          <p:cNvSpPr/>
          <p:nvPr/>
        </p:nvSpPr>
        <p:spPr>
          <a:xfrm>
            <a:off x="7620000" y="5238840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subject 2   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6E96CF6-29FB-4D9A-817E-58D03C4F26CB}"/>
              </a:ext>
            </a:extLst>
          </p:cNvPr>
          <p:cNvSpPr/>
          <p:nvPr/>
        </p:nvSpPr>
        <p:spPr bwMode="auto">
          <a:xfrm>
            <a:off x="3761509" y="3276600"/>
            <a:ext cx="4010891" cy="718579"/>
          </a:xfrm>
          <a:custGeom>
            <a:avLst/>
            <a:gdLst>
              <a:gd name="connsiteX0" fmla="*/ 0 w 4010891"/>
              <a:gd name="connsiteY0" fmla="*/ 562715 h 718579"/>
              <a:gd name="connsiteX1" fmla="*/ 1995055 w 4010891"/>
              <a:gd name="connsiteY1" fmla="*/ 1606 h 718579"/>
              <a:gd name="connsiteX2" fmla="*/ 4010891 w 4010891"/>
              <a:gd name="connsiteY2" fmla="*/ 718579 h 718579"/>
              <a:gd name="connsiteX3" fmla="*/ 4010891 w 4010891"/>
              <a:gd name="connsiteY3" fmla="*/ 718579 h 71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891" h="718579">
                <a:moveTo>
                  <a:pt x="0" y="562715"/>
                </a:moveTo>
                <a:cubicBezTo>
                  <a:pt x="663286" y="269172"/>
                  <a:pt x="1326573" y="-24371"/>
                  <a:pt x="1995055" y="1606"/>
                </a:cubicBezTo>
                <a:cubicBezTo>
                  <a:pt x="2663537" y="27583"/>
                  <a:pt x="4010891" y="718579"/>
                  <a:pt x="4010891" y="718579"/>
                </a:cubicBezTo>
                <a:lnTo>
                  <a:pt x="4010891" y="718579"/>
                </a:lnTo>
              </a:path>
            </a:pathLst>
          </a:custGeom>
          <a:ln w="53975">
            <a:solidFill>
              <a:srgbClr val="0000FF"/>
            </a:solidFill>
            <a:headEnd type="triangle"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</a:pPr>
            <a:endParaRPr kumimoji="0" lang="en-FI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5" name="Picture 2" descr="C:\Users\koen\AppData\Local\Microsoft\Windows\Temporary Internet Files\Content.IE5\QCX81QO0\MCj04344110000[1].wmf">
            <a:extLst>
              <a:ext uri="{FF2B5EF4-FFF2-40B4-BE49-F238E27FC236}">
                <a16:creationId xmlns:a16="http://schemas.microsoft.com/office/drawing/2014/main" id="{57A80B35-1B5D-4A69-B2F6-51EE28A3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429000"/>
            <a:ext cx="162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2401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86" y="762000"/>
            <a:ext cx="11624414" cy="685800"/>
          </a:xfrm>
        </p:spPr>
        <p:txBody>
          <a:bodyPr/>
          <a:lstStyle/>
          <a:p>
            <a:r>
              <a:rPr lang="en-GB" dirty="0"/>
              <a:t>Unimodal deformable registration: generative model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7D178-1C2E-47A8-A8DB-570CD96DD7F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372600" y="2447767"/>
            <a:ext cx="228672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44BDE1-B970-4C94-BBAF-D191805E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2786" y="2447046"/>
            <a:ext cx="228672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3306C7-D9B1-479A-90C2-D3602D02AB0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00194" y="4352767"/>
            <a:ext cx="2457965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75D470-3451-41D9-AE2E-69EE7CFEE4B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333280" y="2447046"/>
            <a:ext cx="2286720" cy="22867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utoShape 15">
            <a:extLst>
              <a:ext uri="{FF2B5EF4-FFF2-40B4-BE49-F238E27FC236}">
                <a16:creationId xmlns:a16="http://schemas.microsoft.com/office/drawing/2014/main" id="{C3D0C1D0-5860-49BF-8E16-C733669A8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042" y="3362167"/>
            <a:ext cx="2362558" cy="4572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D6E37B2A-1106-4237-9764-438A8B793930}"/>
              </a:ext>
            </a:extLst>
          </p:cNvPr>
          <p:cNvSpPr/>
          <p:nvPr/>
        </p:nvSpPr>
        <p:spPr>
          <a:xfrm>
            <a:off x="711720" y="4579926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subject </a:t>
            </a:r>
            <a:r>
              <a:rPr lang="en-US" sz="2000" dirty="0"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2</a:t>
            </a: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  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9ADF0FB1-3006-47DA-918B-85337D89E229}"/>
              </a:ext>
            </a:extLst>
          </p:cNvPr>
          <p:cNvSpPr/>
          <p:nvPr/>
        </p:nvSpPr>
        <p:spPr>
          <a:xfrm>
            <a:off x="5410200" y="4581366"/>
            <a:ext cx="2209800" cy="761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deformed and noisy subject </a:t>
            </a:r>
            <a:r>
              <a:rPr lang="en-US" sz="2000" dirty="0"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2</a:t>
            </a: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  </a:t>
            </a: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F973B73A-497E-45AD-9CFB-96FCF47D6B54}"/>
              </a:ext>
            </a:extLst>
          </p:cNvPr>
          <p:cNvSpPr/>
          <p:nvPr/>
        </p:nvSpPr>
        <p:spPr>
          <a:xfrm>
            <a:off x="9829800" y="4581367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subject 1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35D767-6B3F-4254-8F47-4BA1303E8621}"/>
              </a:ext>
            </a:extLst>
          </p:cNvPr>
          <p:cNvSpPr txBox="1"/>
          <p:nvPr/>
        </p:nvSpPr>
        <p:spPr>
          <a:xfrm>
            <a:off x="8240100" y="3209046"/>
            <a:ext cx="522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≈</a:t>
            </a:r>
            <a:endParaRPr lang="en-FI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24D984-87A4-4311-8B3F-B0CA3946E913}"/>
              </a:ext>
            </a:extLst>
          </p:cNvPr>
          <p:cNvSpPr txBox="1"/>
          <p:nvPr/>
        </p:nvSpPr>
        <p:spPr bwMode="auto">
          <a:xfrm>
            <a:off x="2667001" y="2828046"/>
            <a:ext cx="2514600" cy="609600"/>
          </a:xfrm>
          <a:prstGeom prst="roundRect">
            <a:avLst/>
          </a:prstGeom>
          <a:noFill/>
          <a:ln w="36720">
            <a:noFill/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0000FF"/>
                </a:solidFill>
              </a:rPr>
              <a:t>random warp and noise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6BD2DA0-3D4A-429A-AF96-1A4A969C76FF}"/>
              </a:ext>
            </a:extLst>
          </p:cNvPr>
          <p:cNvCxnSpPr>
            <a:cxnSpLocks/>
          </p:cNvCxnSpPr>
          <p:nvPr/>
        </p:nvCxnSpPr>
        <p:spPr bwMode="auto">
          <a:xfrm>
            <a:off x="5258159" y="5723646"/>
            <a:ext cx="1218841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2B38C07-9F27-4A36-B87F-767A6D805A2D}"/>
              </a:ext>
            </a:extLst>
          </p:cNvPr>
          <p:cNvSpPr txBox="1"/>
          <p:nvPr/>
        </p:nvSpPr>
        <p:spPr bwMode="auto">
          <a:xfrm>
            <a:off x="6477000" y="5342646"/>
            <a:ext cx="2895600" cy="1286754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0000FF"/>
                </a:solidFill>
              </a:rPr>
              <a:t>random warp:</a:t>
            </a:r>
          </a:p>
          <a:p>
            <a:pPr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0000FF"/>
                </a:solidFill>
              </a:rPr>
              <a:t> - initially fluid mechanics</a:t>
            </a:r>
          </a:p>
          <a:p>
            <a:pPr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0000FF"/>
                </a:solidFill>
              </a:rPr>
              <a:t> - later just smoothness	</a:t>
            </a:r>
          </a:p>
        </p:txBody>
      </p:sp>
    </p:spTree>
    <p:extLst>
      <p:ext uri="{BB962C8B-B14F-4D97-AF65-F5344CB8AC3E}">
        <p14:creationId xmlns:p14="http://schemas.microsoft.com/office/powerpoint/2010/main" val="287427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Automatic segmentation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Compared to manual delineations: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Much faster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More structures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More repeatable </a:t>
            </a:r>
          </a:p>
          <a:p>
            <a:pPr lvl="2" eaLnBrk="1" hangingPunct="1">
              <a:defRPr/>
            </a:pPr>
            <a:endParaRPr lang="en-US" altLang="fi-FI" kern="0" dirty="0">
              <a:solidFill>
                <a:schemeClr val="tx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441E9A7-6DB9-401E-8C2C-6DD465F5F739}"/>
              </a:ext>
            </a:extLst>
          </p:cNvPr>
          <p:cNvGrpSpPr/>
          <p:nvPr/>
        </p:nvGrpSpPr>
        <p:grpSpPr>
          <a:xfrm>
            <a:off x="6474239" y="3474840"/>
            <a:ext cx="137881" cy="135360"/>
            <a:chOff x="6474239" y="2241000"/>
            <a:chExt cx="137881" cy="135360"/>
          </a:xfrm>
        </p:grpSpPr>
        <p:sp>
          <p:nvSpPr>
            <p:cNvPr id="108" name="Straight Connector 107">
              <a:extLst>
                <a:ext uri="{FF2B5EF4-FFF2-40B4-BE49-F238E27FC236}">
                  <a16:creationId xmlns:a16="http://schemas.microsoft.com/office/drawing/2014/main" id="{E3BEC489-39D6-4787-B071-034757D048B4}"/>
                </a:ext>
              </a:extLst>
            </p:cNvPr>
            <p:cNvSpPr/>
            <p:nvPr/>
          </p:nvSpPr>
          <p:spPr>
            <a:xfrm flipV="1">
              <a:off x="6474239" y="2241000"/>
              <a:ext cx="0" cy="135000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wrap="square" lIns="90000" tIns="46800" rIns="90000" bIns="46800" anchor="t" anchorCtr="0" compatLnSpc="1">
              <a:no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  <p:sp>
          <p:nvSpPr>
            <p:cNvPr id="109" name="Straight Connector 108">
              <a:extLst>
                <a:ext uri="{FF2B5EF4-FFF2-40B4-BE49-F238E27FC236}">
                  <a16:creationId xmlns:a16="http://schemas.microsoft.com/office/drawing/2014/main" id="{E64044A6-A4D4-44B2-B4AE-B18F2461A915}"/>
                </a:ext>
              </a:extLst>
            </p:cNvPr>
            <p:cNvSpPr/>
            <p:nvPr/>
          </p:nvSpPr>
          <p:spPr>
            <a:xfrm>
              <a:off x="6474239" y="2376360"/>
              <a:ext cx="137881" cy="0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wrap="square" lIns="90000" tIns="46800" rIns="90000" bIns="46800" anchor="t" anchorCtr="0" compatLnSpc="1">
              <a:no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</p:grpSp>
      <p:pic>
        <p:nvPicPr>
          <p:cNvPr id="5" name="Picture 4" descr="A picture containing text, different, colorful, several&#10;&#10;Description automatically generated">
            <a:extLst>
              <a:ext uri="{FF2B5EF4-FFF2-40B4-BE49-F238E27FC236}">
                <a16:creationId xmlns:a16="http://schemas.microsoft.com/office/drawing/2014/main" id="{17C2D4BE-1594-42BB-BF93-38C506311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89" r="-24"/>
          <a:stretch/>
        </p:blipFill>
        <p:spPr>
          <a:xfrm>
            <a:off x="8319000" y="1905000"/>
            <a:ext cx="3492000" cy="4679353"/>
          </a:xfrm>
          <a:prstGeom prst="rect">
            <a:avLst/>
          </a:prstGeom>
        </p:spPr>
      </p:pic>
      <p:pic>
        <p:nvPicPr>
          <p:cNvPr id="8" name="Picture 7" descr="A picture containing text, different, colorful, several&#10;&#10;Description automatically generated">
            <a:extLst>
              <a:ext uri="{FF2B5EF4-FFF2-40B4-BE49-F238E27FC236}">
                <a16:creationId xmlns:a16="http://schemas.microsoft.com/office/drawing/2014/main" id="{1F234409-F24C-476A-A622-A6532D9FE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" t="2" r="65913" b="33838"/>
          <a:stretch/>
        </p:blipFill>
        <p:spPr>
          <a:xfrm>
            <a:off x="4342074" y="2514600"/>
            <a:ext cx="2297755" cy="3874646"/>
          </a:xfrm>
          <a:prstGeom prst="rect">
            <a:avLst/>
          </a:prstGeom>
        </p:spPr>
      </p:pic>
      <p:sp>
        <p:nvSpPr>
          <p:cNvPr id="9" name="AutoShape 15">
            <a:extLst>
              <a:ext uri="{FF2B5EF4-FFF2-40B4-BE49-F238E27FC236}">
                <a16:creationId xmlns:a16="http://schemas.microsoft.com/office/drawing/2014/main" id="{FB5DE6C8-A62E-4B0C-A239-498E78124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4163869"/>
            <a:ext cx="1600200" cy="396875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B96AC762-2263-4276-82A1-CE6100201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400800"/>
            <a:ext cx="1409174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MRI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2733943C-0972-41EA-8769-C26ABC4C7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6400800"/>
            <a:ext cx="1561574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segmentation</a:t>
            </a:r>
            <a:endParaRPr lang="en-US" altLang="fi-FI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35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Unimodal deformable registration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B92CA-21C0-4861-9AC7-F3A065CCD4E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445760" y="3441479"/>
            <a:ext cx="228672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D88672-ABB3-4BF8-A73C-2560B201DCB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93480" y="3441479"/>
            <a:ext cx="228672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85D92B-0C19-4DF3-9A30-B73551A4A8B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56480" y="3441479"/>
            <a:ext cx="228672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36E00A-1093-45E8-BCCE-B5546EF7736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771680" y="3441479"/>
            <a:ext cx="228672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id="{C634F458-B3E1-4341-A25D-BC27AB4855B6}"/>
              </a:ext>
            </a:extLst>
          </p:cNvPr>
          <p:cNvSpPr/>
          <p:nvPr/>
        </p:nvSpPr>
        <p:spPr>
          <a:xfrm>
            <a:off x="1935360" y="5390880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subject 1    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11F089B7-E11C-4064-91C6-31CB1061B349}"/>
              </a:ext>
            </a:extLst>
          </p:cNvPr>
          <p:cNvSpPr/>
          <p:nvPr/>
        </p:nvSpPr>
        <p:spPr>
          <a:xfrm>
            <a:off x="4491360" y="5391240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subject 2    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68D4B639-7CF5-4532-8FF0-67E7928BFC04}"/>
              </a:ext>
            </a:extLst>
          </p:cNvPr>
          <p:cNvSpPr/>
          <p:nvPr/>
        </p:nvSpPr>
        <p:spPr>
          <a:xfrm>
            <a:off x="6363360" y="5391240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...</a:t>
            </a: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83B5FE24-CC4D-4995-92E9-415427B8CEAC}"/>
              </a:ext>
            </a:extLst>
          </p:cNvPr>
          <p:cNvSpPr/>
          <p:nvPr/>
        </p:nvSpPr>
        <p:spPr>
          <a:xfrm>
            <a:off x="8271360" y="5391240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subject N    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F41EAF0-E5D7-482B-9656-EDA9C9D26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Fast filter-based solvers </a:t>
            </a:r>
            <a:r>
              <a:rPr lang="en-US" altLang="fi-FI" sz="1800" i="1" kern="0" dirty="0">
                <a:solidFill>
                  <a:schemeClr val="tx1"/>
                </a:solidFill>
              </a:rPr>
              <a:t>[</a:t>
            </a:r>
            <a:r>
              <a:rPr lang="en-US" altLang="fi-FI" sz="1800" i="1" kern="0" dirty="0" err="1">
                <a:solidFill>
                  <a:schemeClr val="tx1"/>
                </a:solidFill>
              </a:rPr>
              <a:t>Thirion</a:t>
            </a:r>
            <a:r>
              <a:rPr lang="en-US" altLang="fi-FI" sz="1800" i="1" kern="0" dirty="0">
                <a:solidFill>
                  <a:schemeClr val="tx1"/>
                </a:solidFill>
              </a:rPr>
              <a:t> MEDIA 1998]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sz="2000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</p:spTree>
    <p:extLst>
      <p:ext uri="{BB962C8B-B14F-4D97-AF65-F5344CB8AC3E}">
        <p14:creationId xmlns:p14="http://schemas.microsoft.com/office/powerpoint/2010/main" val="1152143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Unimodal deformable registration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Fast filter-based solvers </a:t>
            </a:r>
            <a:r>
              <a:rPr lang="en-US" altLang="fi-FI" sz="1800" i="1" kern="0" dirty="0">
                <a:solidFill>
                  <a:schemeClr val="tx1"/>
                </a:solidFill>
              </a:rPr>
              <a:t>[</a:t>
            </a:r>
            <a:r>
              <a:rPr lang="en-US" altLang="fi-FI" sz="1800" i="1" kern="0" dirty="0" err="1">
                <a:solidFill>
                  <a:schemeClr val="tx1"/>
                </a:solidFill>
              </a:rPr>
              <a:t>Thirion</a:t>
            </a:r>
            <a:r>
              <a:rPr lang="en-US" altLang="fi-FI" sz="1800" i="1" kern="0" dirty="0">
                <a:solidFill>
                  <a:schemeClr val="tx1"/>
                </a:solidFill>
              </a:rPr>
              <a:t> MEDIA 1998]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sz="2000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B92CA-21C0-4861-9AC7-F3A065CCD4E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445760" y="3441479"/>
            <a:ext cx="228672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D88672-ABB3-4BF8-A73C-2560B201DCB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93480" y="3441479"/>
            <a:ext cx="228672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85D92B-0C19-4DF3-9A30-B73551A4A8B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56480" y="3441479"/>
            <a:ext cx="228672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36E00A-1093-45E8-BCCE-B5546EF7736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771680" y="3441479"/>
            <a:ext cx="228672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id="{C634F458-B3E1-4341-A25D-BC27AB4855B6}"/>
              </a:ext>
            </a:extLst>
          </p:cNvPr>
          <p:cNvSpPr/>
          <p:nvPr/>
        </p:nvSpPr>
        <p:spPr>
          <a:xfrm>
            <a:off x="1935360" y="5390880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subject 1    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11F089B7-E11C-4064-91C6-31CB1061B349}"/>
              </a:ext>
            </a:extLst>
          </p:cNvPr>
          <p:cNvSpPr/>
          <p:nvPr/>
        </p:nvSpPr>
        <p:spPr>
          <a:xfrm>
            <a:off x="4491360" y="5391240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subject 2    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68D4B639-7CF5-4532-8FF0-67E7928BFC04}"/>
              </a:ext>
            </a:extLst>
          </p:cNvPr>
          <p:cNvSpPr/>
          <p:nvPr/>
        </p:nvSpPr>
        <p:spPr>
          <a:xfrm>
            <a:off x="6363360" y="5391240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...</a:t>
            </a: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83B5FE24-CC4D-4995-92E9-415427B8CEAC}"/>
              </a:ext>
            </a:extLst>
          </p:cNvPr>
          <p:cNvSpPr/>
          <p:nvPr/>
        </p:nvSpPr>
        <p:spPr>
          <a:xfrm>
            <a:off x="8271360" y="5391240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subject N   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98CDF5C-62A4-4013-91FC-FF5B79F6E286}"/>
              </a:ext>
            </a:extLst>
          </p:cNvPr>
          <p:cNvSpPr/>
          <p:nvPr/>
        </p:nvSpPr>
        <p:spPr>
          <a:xfrm>
            <a:off x="2969640" y="4520399"/>
            <a:ext cx="2514240" cy="2923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85" h="813">
                <a:moveTo>
                  <a:pt x="0" y="178"/>
                </a:moveTo>
                <a:cubicBezTo>
                  <a:pt x="2540" y="-457"/>
                  <a:pt x="6985" y="813"/>
                  <a:pt x="6985" y="813"/>
                </a:cubicBezTo>
              </a:path>
            </a:pathLst>
          </a:custGeom>
          <a:noFill/>
          <a:ln w="27360">
            <a:solidFill>
              <a:srgbClr val="0000FF"/>
            </a:solidFill>
            <a:prstDash val="solid"/>
            <a:headEnd type="arrow"/>
            <a:tailEnd type="arrow"/>
          </a:ln>
        </p:spPr>
        <p:txBody>
          <a:bodyPr wrap="none" lIns="103680" tIns="58680" rIns="103680" bIns="58680" anchor="ctr" anchorCtr="1" compatLnSpc="1"/>
          <a:lstStyle/>
          <a:p>
            <a:pPr marL="0" marR="0" lvl="0" indent="0" algn="l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WenQuanYi Micro Hei" pitchFamily="2"/>
              <a:cs typeface="Lohit Hindi" pitchFamily="2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3271198-3BCA-46A4-A433-8B28F45BE476}"/>
              </a:ext>
            </a:extLst>
          </p:cNvPr>
          <p:cNvSpPr/>
          <p:nvPr/>
        </p:nvSpPr>
        <p:spPr>
          <a:xfrm>
            <a:off x="2969640" y="4427160"/>
            <a:ext cx="4343040" cy="385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065" h="1072">
                <a:moveTo>
                  <a:pt x="0" y="437"/>
                </a:moveTo>
                <a:cubicBezTo>
                  <a:pt x="6350" y="-834"/>
                  <a:pt x="12065" y="1072"/>
                  <a:pt x="12065" y="1072"/>
                </a:cubicBezTo>
              </a:path>
            </a:pathLst>
          </a:custGeom>
          <a:noFill/>
          <a:ln w="27360">
            <a:solidFill>
              <a:srgbClr val="0000FF"/>
            </a:solidFill>
            <a:prstDash val="solid"/>
            <a:tailEnd type="arrow"/>
          </a:ln>
        </p:spPr>
        <p:txBody>
          <a:bodyPr wrap="none" lIns="103680" tIns="58680" rIns="103680" bIns="58680" anchor="ctr" anchorCtr="1" compatLnSpc="1"/>
          <a:lstStyle/>
          <a:p>
            <a:pPr marL="0" marR="0" lvl="0" indent="0" algn="l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WenQuanYi Micro Hei" pitchFamily="2"/>
              <a:cs typeface="Lohit Hindi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0DF5C83-BC46-4269-B02A-D0115ABA79F2}"/>
              </a:ext>
            </a:extLst>
          </p:cNvPr>
          <p:cNvSpPr/>
          <p:nvPr/>
        </p:nvSpPr>
        <p:spPr>
          <a:xfrm>
            <a:off x="2969640" y="4381439"/>
            <a:ext cx="6171840" cy="2030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145" h="565">
                <a:moveTo>
                  <a:pt x="0" y="564"/>
                </a:moveTo>
                <a:cubicBezTo>
                  <a:pt x="9525" y="-706"/>
                  <a:pt x="17145" y="565"/>
                  <a:pt x="17145" y="565"/>
                </a:cubicBezTo>
              </a:path>
            </a:pathLst>
          </a:custGeom>
          <a:noFill/>
          <a:ln w="27360">
            <a:solidFill>
              <a:srgbClr val="0000FF"/>
            </a:solidFill>
            <a:prstDash val="solid"/>
            <a:tailEnd type="arrow"/>
          </a:ln>
        </p:spPr>
        <p:txBody>
          <a:bodyPr wrap="none" lIns="103680" tIns="58680" rIns="103680" bIns="58680" anchor="ctr" anchorCtr="1" compatLnSpc="1"/>
          <a:lstStyle/>
          <a:p>
            <a:pPr marL="0" marR="0" lvl="0" indent="0" algn="l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WenQuanYi Micro Hei" pitchFamily="2"/>
              <a:cs typeface="Lohit Hind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89693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Unimodal deformable registration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Fast filter-based solvers </a:t>
            </a:r>
            <a:r>
              <a:rPr lang="en-US" altLang="fi-FI" sz="1800" i="1" kern="0" dirty="0">
                <a:solidFill>
                  <a:schemeClr val="tx1"/>
                </a:solidFill>
              </a:rPr>
              <a:t>[</a:t>
            </a:r>
            <a:r>
              <a:rPr lang="en-US" altLang="fi-FI" sz="1800" i="1" kern="0" dirty="0" err="1">
                <a:solidFill>
                  <a:schemeClr val="tx1"/>
                </a:solidFill>
              </a:rPr>
              <a:t>Thirion</a:t>
            </a:r>
            <a:r>
              <a:rPr lang="en-US" altLang="fi-FI" sz="1800" i="1" kern="0" dirty="0">
                <a:solidFill>
                  <a:schemeClr val="tx1"/>
                </a:solidFill>
              </a:rPr>
              <a:t> MEDIA 1998]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E55E3C-6FCA-4958-A964-270C6435272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772400" y="3441479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868EF3-F292-44F4-8DE1-8FED7132F8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61160" y="3441479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1BD49F-F8EA-4B0E-A5B6-590A0EC84BF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96000" y="3441479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 Box 17">
            <a:extLst>
              <a:ext uri="{FF2B5EF4-FFF2-40B4-BE49-F238E27FC236}">
                <a16:creationId xmlns:a16="http://schemas.microsoft.com/office/drawing/2014/main" id="{78544A85-D7D6-40AF-944A-93A81B07B852}"/>
              </a:ext>
            </a:extLst>
          </p:cNvPr>
          <p:cNvSpPr/>
          <p:nvPr/>
        </p:nvSpPr>
        <p:spPr>
          <a:xfrm>
            <a:off x="4493520" y="5391240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subject 2    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B89636E5-5CC2-41AA-AC7B-E1C36EA34BA7}"/>
              </a:ext>
            </a:extLst>
          </p:cNvPr>
          <p:cNvSpPr/>
          <p:nvPr/>
        </p:nvSpPr>
        <p:spPr>
          <a:xfrm>
            <a:off x="6365520" y="5391240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...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7AD21D61-7D29-4568-884A-EFF5A7B38FA8}"/>
              </a:ext>
            </a:extLst>
          </p:cNvPr>
          <p:cNvSpPr/>
          <p:nvPr/>
        </p:nvSpPr>
        <p:spPr>
          <a:xfrm>
            <a:off x="8273520" y="5391240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subject N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87CC1D-BBAD-4FBA-BB97-58EF2424364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445760" y="3441479"/>
            <a:ext cx="228672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17">
            <a:extLst>
              <a:ext uri="{FF2B5EF4-FFF2-40B4-BE49-F238E27FC236}">
                <a16:creationId xmlns:a16="http://schemas.microsoft.com/office/drawing/2014/main" id="{73287115-7066-4A82-B0E1-14888DECC664}"/>
              </a:ext>
            </a:extLst>
          </p:cNvPr>
          <p:cNvSpPr/>
          <p:nvPr/>
        </p:nvSpPr>
        <p:spPr>
          <a:xfrm>
            <a:off x="1935360" y="5390880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subject 1    </a:t>
            </a:r>
          </a:p>
        </p:txBody>
      </p:sp>
    </p:spTree>
    <p:extLst>
      <p:ext uri="{BB962C8B-B14F-4D97-AF65-F5344CB8AC3E}">
        <p14:creationId xmlns:p14="http://schemas.microsoft.com/office/powerpoint/2010/main" val="539464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/>
              <a:t>Overview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Pre-1980 to 1994: humble beginnings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1995-2014: model-based techniques: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dirty="0">
                <a:solidFill>
                  <a:schemeClr val="accent1"/>
                </a:solidFill>
              </a:rPr>
              <a:t>Unimodal deformable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tx1"/>
                </a:solidFill>
              </a:rPr>
              <a:t>Multimodal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Statistical shape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Segmentation using generative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Hyped-up topics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2015-now: learning from examples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Future outlook</a:t>
            </a:r>
          </a:p>
          <a:p>
            <a:pPr marL="0" indent="0" eaLnBrk="1" hangingPunct="1">
              <a:buNone/>
              <a:defRPr/>
            </a:pPr>
            <a:endParaRPr lang="en-US" altLang="fi-FI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fi-FI" dirty="0"/>
          </a:p>
          <a:p>
            <a:pPr eaLnBrk="1" hangingPunct="1">
              <a:defRPr/>
            </a:pPr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738642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Multimodal registration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758B9-06B5-48F8-9BEE-26FF6B5FC4D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267080" y="2743200"/>
            <a:ext cx="8867520" cy="33429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C8139B-42AD-400C-B9A2-A88806D06FCC}"/>
              </a:ext>
            </a:extLst>
          </p:cNvPr>
          <p:cNvSpPr txBox="1"/>
          <p:nvPr/>
        </p:nvSpPr>
        <p:spPr bwMode="auto">
          <a:xfrm>
            <a:off x="10515600" y="4559273"/>
            <a:ext cx="1238250" cy="546127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“good”</a:t>
            </a:r>
          </a:p>
        </p:txBody>
      </p:sp>
      <p:pic>
        <p:nvPicPr>
          <p:cNvPr id="7" name="Picture 6" descr="smiley.jpeg">
            <a:extLst>
              <a:ext uri="{FF2B5EF4-FFF2-40B4-BE49-F238E27FC236}">
                <a16:creationId xmlns:a16="http://schemas.microsoft.com/office/drawing/2014/main" id="{D16C972E-BCA5-4140-8590-200D865D9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8950" y="3465657"/>
            <a:ext cx="971550" cy="94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06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Multimodal registration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F1415-4C51-4859-8EFC-1B9795616C1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267200" y="2743200"/>
            <a:ext cx="8867520" cy="33429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1D3F00-25E6-47C2-8DC0-8CEAB538DB62}"/>
              </a:ext>
            </a:extLst>
          </p:cNvPr>
          <p:cNvSpPr txBox="1"/>
          <p:nvPr/>
        </p:nvSpPr>
        <p:spPr bwMode="auto">
          <a:xfrm>
            <a:off x="10515600" y="4559273"/>
            <a:ext cx="1238250" cy="546127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“bad”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0CA3CE7-B76B-463D-B22D-2BEC8E2B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28803" y="3429000"/>
            <a:ext cx="1011843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84563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Multimodal registration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EFDDE4-1C11-4F8F-843A-CFE771C9B20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267200" y="2791200"/>
            <a:ext cx="8867520" cy="3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5C79D3C-ACBF-4BD7-922E-E79D81B2D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With discretized intensities (toy example)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C70AF-1D92-4786-B588-C2B8943967F7}"/>
              </a:ext>
            </a:extLst>
          </p:cNvPr>
          <p:cNvSpPr txBox="1"/>
          <p:nvPr/>
        </p:nvSpPr>
        <p:spPr bwMode="auto">
          <a:xfrm>
            <a:off x="10515600" y="4559273"/>
            <a:ext cx="1238250" cy="546127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“good”</a:t>
            </a:r>
          </a:p>
        </p:txBody>
      </p:sp>
      <p:pic>
        <p:nvPicPr>
          <p:cNvPr id="8" name="Picture 7" descr="smiley.jpeg">
            <a:extLst>
              <a:ext uri="{FF2B5EF4-FFF2-40B4-BE49-F238E27FC236}">
                <a16:creationId xmlns:a16="http://schemas.microsoft.com/office/drawing/2014/main" id="{D741B8D2-5102-4AE7-9E5B-375AED8D9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8950" y="3465657"/>
            <a:ext cx="971550" cy="94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18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Multimodal registration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A71BFB-FA35-4AC2-9A5C-0D69D34A63F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267200" y="2791200"/>
            <a:ext cx="8867520" cy="3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1626136-3C90-483B-8B8C-1B5ED0E4F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With discretized intensities (toy example)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F06162-34F1-4693-BC29-00E37714E977}"/>
              </a:ext>
            </a:extLst>
          </p:cNvPr>
          <p:cNvSpPr txBox="1"/>
          <p:nvPr/>
        </p:nvSpPr>
        <p:spPr bwMode="auto">
          <a:xfrm>
            <a:off x="10515600" y="4559273"/>
            <a:ext cx="1238250" cy="546127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“bad”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95353F7-393D-4DD0-A949-CBFFF3DE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28803" y="3429000"/>
            <a:ext cx="1011843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2425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Multimodal registration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Idea: build a joint histogram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DC5BF-BC16-4E4F-A46D-5C9161F66EC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334000" y="2633400"/>
            <a:ext cx="5029200" cy="37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9F3DA0-362E-4559-A6F2-EC4CF23BB45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2000" y="2743199"/>
            <a:ext cx="4566600" cy="34243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17E1D-4270-425A-B7FA-4F0DF2860F6A}"/>
              </a:ext>
            </a:extLst>
          </p:cNvPr>
          <p:cNvSpPr txBox="1"/>
          <p:nvPr/>
        </p:nvSpPr>
        <p:spPr bwMode="auto">
          <a:xfrm>
            <a:off x="10515600" y="4559273"/>
            <a:ext cx="1238250" cy="546127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“good”</a:t>
            </a:r>
          </a:p>
        </p:txBody>
      </p:sp>
      <p:pic>
        <p:nvPicPr>
          <p:cNvPr id="8" name="Picture 7" descr="smiley.jpeg">
            <a:extLst>
              <a:ext uri="{FF2B5EF4-FFF2-40B4-BE49-F238E27FC236}">
                <a16:creationId xmlns:a16="http://schemas.microsoft.com/office/drawing/2014/main" id="{CF838055-72AE-484B-B4F4-5DB39F975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8950" y="3465657"/>
            <a:ext cx="971550" cy="944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4FD13E-AB9E-4790-B173-519F4C1B6FE2}"/>
              </a:ext>
            </a:extLst>
          </p:cNvPr>
          <p:cNvSpPr txBox="1"/>
          <p:nvPr/>
        </p:nvSpPr>
        <p:spPr>
          <a:xfrm>
            <a:off x="6040081" y="5414400"/>
            <a:ext cx="1089000" cy="5165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i="0" u="none" strike="noStrike" baseline="0">
                <a:ln>
                  <a:noFill/>
                </a:ln>
                <a:solidFill>
                  <a:srgbClr val="0000FF"/>
                </a:solidFill>
                <a:latin typeface="Arial" pitchFamily="34"/>
                <a:ea typeface="WenQuanYi Micro Hei" pitchFamily="2"/>
                <a:cs typeface="Lohit Hindi" pitchFamily="2"/>
              </a:rPr>
              <a:t>MRI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A03918-435B-4161-ABB5-A95034FFC1CD}"/>
              </a:ext>
            </a:extLst>
          </p:cNvPr>
          <p:cNvSpPr txBox="1"/>
          <p:nvPr/>
        </p:nvSpPr>
        <p:spPr>
          <a:xfrm>
            <a:off x="1383841" y="5097960"/>
            <a:ext cx="1089000" cy="5165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i="0" u="none" strike="noStrike" baseline="0">
                <a:ln>
                  <a:noFill/>
                </a:ln>
                <a:solidFill>
                  <a:srgbClr val="CE181E"/>
                </a:solidFill>
                <a:latin typeface="Arial" pitchFamily="34"/>
                <a:ea typeface="WenQuanYi Micro Hei" pitchFamily="2"/>
                <a:cs typeface="Lohit Hindi" pitchFamily="2"/>
              </a:rPr>
              <a:t>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63064B-C42D-4152-9279-FE374656A672}"/>
              </a:ext>
            </a:extLst>
          </p:cNvPr>
          <p:cNvSpPr txBox="1"/>
          <p:nvPr/>
        </p:nvSpPr>
        <p:spPr>
          <a:xfrm>
            <a:off x="8512200" y="5818320"/>
            <a:ext cx="1089000" cy="5165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i="0" u="none" strike="noStrike" baseline="0">
                <a:ln>
                  <a:noFill/>
                </a:ln>
                <a:solidFill>
                  <a:srgbClr val="CE181E"/>
                </a:solidFill>
                <a:latin typeface="Arial" pitchFamily="34"/>
                <a:ea typeface="WenQuanYi Micro Hei" pitchFamily="2"/>
                <a:cs typeface="Lohit Hindi" pitchFamily="2"/>
              </a:rPr>
              <a:t>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B8F529-5160-47C1-A518-FBE703BACE14}"/>
              </a:ext>
            </a:extLst>
          </p:cNvPr>
          <p:cNvSpPr txBox="1"/>
          <p:nvPr/>
        </p:nvSpPr>
        <p:spPr>
          <a:xfrm>
            <a:off x="1347841" y="3405960"/>
            <a:ext cx="1089000" cy="5165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i="0" u="none" strike="noStrike" baseline="0" dirty="0">
                <a:ln>
                  <a:noFill/>
                </a:ln>
                <a:solidFill>
                  <a:srgbClr val="0000FF"/>
                </a:solidFill>
                <a:latin typeface="Arial" pitchFamily="34"/>
                <a:ea typeface="WenQuanYi Micro Hei" pitchFamily="2"/>
                <a:cs typeface="Lohit Hindi" pitchFamily="2"/>
              </a:rPr>
              <a:t>MRI</a:t>
            </a:r>
          </a:p>
        </p:txBody>
      </p:sp>
    </p:spTree>
    <p:extLst>
      <p:ext uri="{BB962C8B-B14F-4D97-AF65-F5344CB8AC3E}">
        <p14:creationId xmlns:p14="http://schemas.microsoft.com/office/powerpoint/2010/main" val="4166257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Multimodal registration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Idea: build a joint histogram</a:t>
            </a: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35068E-8923-402D-9F69-A37838F47FD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334000" y="2633400"/>
            <a:ext cx="5029200" cy="37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3D13AE-2191-4001-B4D5-21EB814A72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2000" y="2743199"/>
            <a:ext cx="4566600" cy="34243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266BE5-862F-4157-A854-8336D503C4EB}"/>
              </a:ext>
            </a:extLst>
          </p:cNvPr>
          <p:cNvSpPr txBox="1"/>
          <p:nvPr/>
        </p:nvSpPr>
        <p:spPr bwMode="auto">
          <a:xfrm>
            <a:off x="10515600" y="4559273"/>
            <a:ext cx="1238250" cy="546127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“bad”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3F10B1E-11CF-4E65-BAA9-ADE15793F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28803" y="3429000"/>
            <a:ext cx="1011843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09B1ED-3A0F-42B4-8C79-4C2D323A2114}"/>
              </a:ext>
            </a:extLst>
          </p:cNvPr>
          <p:cNvSpPr txBox="1"/>
          <p:nvPr/>
        </p:nvSpPr>
        <p:spPr>
          <a:xfrm>
            <a:off x="6040081" y="5414400"/>
            <a:ext cx="1089000" cy="5165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i="0" u="none" strike="noStrike" baseline="0">
                <a:ln>
                  <a:noFill/>
                </a:ln>
                <a:solidFill>
                  <a:srgbClr val="0000FF"/>
                </a:solidFill>
                <a:latin typeface="Arial" pitchFamily="34"/>
                <a:ea typeface="WenQuanYi Micro Hei" pitchFamily="2"/>
                <a:cs typeface="Lohit Hindi" pitchFamily="2"/>
              </a:rPr>
              <a:t>MRI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BE047A-F8A1-4E4B-BB21-5F96782B1BA7}"/>
              </a:ext>
            </a:extLst>
          </p:cNvPr>
          <p:cNvSpPr txBox="1"/>
          <p:nvPr/>
        </p:nvSpPr>
        <p:spPr>
          <a:xfrm>
            <a:off x="1383841" y="5097960"/>
            <a:ext cx="1089000" cy="5165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i="0" u="none" strike="noStrike" baseline="0">
                <a:ln>
                  <a:noFill/>
                </a:ln>
                <a:solidFill>
                  <a:srgbClr val="CE181E"/>
                </a:solidFill>
                <a:latin typeface="Arial" pitchFamily="34"/>
                <a:ea typeface="WenQuanYi Micro Hei" pitchFamily="2"/>
                <a:cs typeface="Lohit Hindi" pitchFamily="2"/>
              </a:rPr>
              <a:t>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64E7D5-D2C3-42E1-A547-7300A86C97F6}"/>
              </a:ext>
            </a:extLst>
          </p:cNvPr>
          <p:cNvSpPr txBox="1"/>
          <p:nvPr/>
        </p:nvSpPr>
        <p:spPr>
          <a:xfrm>
            <a:off x="8512200" y="5818320"/>
            <a:ext cx="1089000" cy="5165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i="0" u="none" strike="noStrike" baseline="0">
                <a:ln>
                  <a:noFill/>
                </a:ln>
                <a:solidFill>
                  <a:srgbClr val="CE181E"/>
                </a:solidFill>
                <a:latin typeface="Arial" pitchFamily="34"/>
                <a:ea typeface="WenQuanYi Micro Hei" pitchFamily="2"/>
                <a:cs typeface="Lohit Hindi" pitchFamily="2"/>
              </a:rPr>
              <a:t>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46433-8E42-4F35-B7D7-7827863CF4E6}"/>
              </a:ext>
            </a:extLst>
          </p:cNvPr>
          <p:cNvSpPr txBox="1"/>
          <p:nvPr/>
        </p:nvSpPr>
        <p:spPr>
          <a:xfrm>
            <a:off x="1347841" y="3405960"/>
            <a:ext cx="1089000" cy="5165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i="0" u="none" strike="noStrike" baseline="0" dirty="0">
                <a:ln>
                  <a:noFill/>
                </a:ln>
                <a:solidFill>
                  <a:srgbClr val="0000FF"/>
                </a:solidFill>
                <a:latin typeface="Arial" pitchFamily="34"/>
                <a:ea typeface="WenQuanYi Micro Hei" pitchFamily="2"/>
                <a:cs typeface="Lohit Hindi" pitchFamily="2"/>
              </a:rPr>
              <a:t>MRI</a:t>
            </a:r>
          </a:p>
        </p:txBody>
      </p:sp>
    </p:spTree>
    <p:extLst>
      <p:ext uri="{BB962C8B-B14F-4D97-AF65-F5344CB8AC3E}">
        <p14:creationId xmlns:p14="http://schemas.microsoft.com/office/powerpoint/2010/main" val="415701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Automatic registration</a:t>
            </a:r>
            <a:endParaRPr lang="en-FI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441E9A7-6DB9-401E-8C2C-6DD465F5F739}"/>
              </a:ext>
            </a:extLst>
          </p:cNvPr>
          <p:cNvGrpSpPr/>
          <p:nvPr/>
        </p:nvGrpSpPr>
        <p:grpSpPr>
          <a:xfrm>
            <a:off x="7863842" y="3595498"/>
            <a:ext cx="137881" cy="135360"/>
            <a:chOff x="6474239" y="2241000"/>
            <a:chExt cx="137881" cy="135360"/>
          </a:xfrm>
        </p:grpSpPr>
        <p:sp>
          <p:nvSpPr>
            <p:cNvPr id="108" name="Straight Connector 107">
              <a:extLst>
                <a:ext uri="{FF2B5EF4-FFF2-40B4-BE49-F238E27FC236}">
                  <a16:creationId xmlns:a16="http://schemas.microsoft.com/office/drawing/2014/main" id="{E3BEC489-39D6-4787-B071-034757D048B4}"/>
                </a:ext>
              </a:extLst>
            </p:cNvPr>
            <p:cNvSpPr/>
            <p:nvPr/>
          </p:nvSpPr>
          <p:spPr>
            <a:xfrm flipV="1">
              <a:off x="6474239" y="2241000"/>
              <a:ext cx="0" cy="135000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wrap="square" lIns="90000" tIns="46800" rIns="90000" bIns="46800" anchor="t" anchorCtr="0" compatLnSpc="1">
              <a:no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  <p:sp>
          <p:nvSpPr>
            <p:cNvPr id="109" name="Straight Connector 108">
              <a:extLst>
                <a:ext uri="{FF2B5EF4-FFF2-40B4-BE49-F238E27FC236}">
                  <a16:creationId xmlns:a16="http://schemas.microsoft.com/office/drawing/2014/main" id="{E64044A6-A4D4-44B2-B4AE-B18F2461A915}"/>
                </a:ext>
              </a:extLst>
            </p:cNvPr>
            <p:cNvSpPr/>
            <p:nvPr/>
          </p:nvSpPr>
          <p:spPr>
            <a:xfrm>
              <a:off x="6474239" y="2376360"/>
              <a:ext cx="137881" cy="0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wrap="square" lIns="90000" tIns="46800" rIns="90000" bIns="46800" anchor="t" anchorCtr="0" compatLnSpc="1">
              <a:no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</p:grp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4C2A4B1-9689-4293-AD94-93748D1A8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84" y="4572000"/>
            <a:ext cx="3041316" cy="1800000"/>
          </a:xfrm>
          <a:prstGeom prst="rect">
            <a:avLst/>
          </a:prstGeom>
        </p:spPr>
      </p:pic>
      <p:pic>
        <p:nvPicPr>
          <p:cNvPr id="11" name="Picture 10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2FB27162-A206-4906-AEBD-EC1CDF949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684" y="2362200"/>
            <a:ext cx="3039688" cy="18000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330C7D0D-094C-4B6A-9CE8-10AAB05C3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684" y="152400"/>
            <a:ext cx="3039688" cy="1800000"/>
          </a:xfrm>
          <a:prstGeom prst="rect">
            <a:avLst/>
          </a:prstGeom>
        </p:spPr>
      </p:pic>
      <p:sp>
        <p:nvSpPr>
          <p:cNvPr id="14" name="Text Box 17">
            <a:extLst>
              <a:ext uri="{FF2B5EF4-FFF2-40B4-BE49-F238E27FC236}">
                <a16:creationId xmlns:a16="http://schemas.microsoft.com/office/drawing/2014/main" id="{99749C59-C3C7-4D89-BD17-9DA94BBEA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541" y="1828800"/>
            <a:ext cx="1713974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CT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875947D9-ED42-486E-835F-FAAE49278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484" y="4038600"/>
            <a:ext cx="1713974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MRI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A27DC2DF-1F30-4BF5-BC57-40135EF2E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484" y="6324600"/>
            <a:ext cx="1713974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mosaic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65FB183D-0221-4A8A-A9F0-66802CF6B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Local expansion/compression of tissue: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patient positioning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bowel/bladder/… filling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tumor shrinkage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patient weight loss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…</a:t>
            </a:r>
          </a:p>
          <a:p>
            <a:pPr lvl="2" eaLnBrk="1" hangingPunct="1">
              <a:defRPr/>
            </a:pPr>
            <a:endParaRPr lang="en-US" altLang="fi-FI" kern="0" dirty="0">
              <a:solidFill>
                <a:schemeClr val="tx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</p:spTree>
    <p:extLst>
      <p:ext uri="{BB962C8B-B14F-4D97-AF65-F5344CB8AC3E}">
        <p14:creationId xmlns:p14="http://schemas.microsoft.com/office/powerpoint/2010/main" val="3077477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Multimodal registration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Idea: compute joint entropy</a:t>
            </a: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35068E-8923-402D-9F69-A37838F47FD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334000" y="2481000"/>
            <a:ext cx="5029200" cy="37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09B1ED-3A0F-42B4-8C79-4C2D323A2114}"/>
              </a:ext>
            </a:extLst>
          </p:cNvPr>
          <p:cNvSpPr txBox="1"/>
          <p:nvPr/>
        </p:nvSpPr>
        <p:spPr>
          <a:xfrm>
            <a:off x="6040081" y="5262000"/>
            <a:ext cx="1089000" cy="5165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i="0" u="none" strike="noStrike" baseline="0">
                <a:ln>
                  <a:noFill/>
                </a:ln>
                <a:solidFill>
                  <a:srgbClr val="0000FF"/>
                </a:solidFill>
                <a:latin typeface="Arial" pitchFamily="34"/>
                <a:ea typeface="WenQuanYi Micro Hei" pitchFamily="2"/>
                <a:cs typeface="Lohit Hindi" pitchFamily="2"/>
              </a:rPr>
              <a:t>MRI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64E7D5-D2C3-42E1-A547-7300A86C97F6}"/>
              </a:ext>
            </a:extLst>
          </p:cNvPr>
          <p:cNvSpPr txBox="1"/>
          <p:nvPr/>
        </p:nvSpPr>
        <p:spPr>
          <a:xfrm>
            <a:off x="8512200" y="5665920"/>
            <a:ext cx="1089000" cy="5165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i="0" u="none" strike="noStrike" baseline="0">
                <a:ln>
                  <a:noFill/>
                </a:ln>
                <a:solidFill>
                  <a:srgbClr val="CE181E"/>
                </a:solidFill>
                <a:latin typeface="Arial" pitchFamily="34"/>
                <a:ea typeface="WenQuanYi Micro Hei" pitchFamily="2"/>
                <a:cs typeface="Lohit Hindi" pitchFamily="2"/>
              </a:rPr>
              <a:t>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6A003-8FF7-434B-B3C2-1172E3BC302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3400" y="2481000"/>
            <a:ext cx="5029200" cy="37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4C4F69-459A-409D-B99C-8302A050FB8E}"/>
              </a:ext>
            </a:extLst>
          </p:cNvPr>
          <p:cNvSpPr txBox="1"/>
          <p:nvPr/>
        </p:nvSpPr>
        <p:spPr>
          <a:xfrm>
            <a:off x="1239481" y="5262000"/>
            <a:ext cx="1089000" cy="5165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i="0" u="none" strike="noStrike" baseline="0">
                <a:ln>
                  <a:noFill/>
                </a:ln>
                <a:solidFill>
                  <a:srgbClr val="0000FF"/>
                </a:solidFill>
                <a:latin typeface="Arial" pitchFamily="34"/>
                <a:ea typeface="WenQuanYi Micro Hei" pitchFamily="2"/>
                <a:cs typeface="Lohit Hindi" pitchFamily="2"/>
              </a:rPr>
              <a:t>MRI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653D87-5BBB-4339-AFEA-B1D0E9A3C0F3}"/>
              </a:ext>
            </a:extLst>
          </p:cNvPr>
          <p:cNvSpPr txBox="1"/>
          <p:nvPr/>
        </p:nvSpPr>
        <p:spPr>
          <a:xfrm>
            <a:off x="3711600" y="5665920"/>
            <a:ext cx="1089000" cy="5165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i="0" u="none" strike="noStrike" baseline="0">
                <a:ln>
                  <a:noFill/>
                </a:ln>
                <a:solidFill>
                  <a:srgbClr val="CE181E"/>
                </a:solidFill>
                <a:latin typeface="Arial" pitchFamily="34"/>
                <a:ea typeface="WenQuanYi Micro Hei" pitchFamily="2"/>
                <a:cs typeface="Lohit Hindi" pitchFamily="2"/>
              </a:rPr>
              <a:t>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266BE5-862F-4157-A854-8336D503C4EB}"/>
              </a:ext>
            </a:extLst>
          </p:cNvPr>
          <p:cNvSpPr txBox="1"/>
          <p:nvPr/>
        </p:nvSpPr>
        <p:spPr bwMode="auto">
          <a:xfrm>
            <a:off x="2223160" y="6182519"/>
            <a:ext cx="2044040" cy="546127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lower entropy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C14167-EAE7-40AC-9665-39AC687032D3}"/>
              </a:ext>
            </a:extLst>
          </p:cNvPr>
          <p:cNvSpPr txBox="1"/>
          <p:nvPr/>
        </p:nvSpPr>
        <p:spPr bwMode="auto">
          <a:xfrm>
            <a:off x="6934200" y="6172200"/>
            <a:ext cx="2044040" cy="546127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higher entropy</a:t>
            </a:r>
          </a:p>
        </p:txBody>
      </p:sp>
    </p:spTree>
    <p:extLst>
      <p:ext uri="{BB962C8B-B14F-4D97-AF65-F5344CB8AC3E}">
        <p14:creationId xmlns:p14="http://schemas.microsoft.com/office/powerpoint/2010/main" val="1931122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DAE619-88EF-450E-B9FC-0D07F2AD77E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889759" y="759570"/>
            <a:ext cx="6768841" cy="594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EF2FC9-AE05-43EF-B484-41EAF3AA039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9577" y="3176876"/>
            <a:ext cx="3947683" cy="20654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343E5E9-101B-4A45-8B7C-4B85B208AC7E}"/>
              </a:ext>
            </a:extLst>
          </p:cNvPr>
          <p:cNvGrpSpPr/>
          <p:nvPr/>
        </p:nvGrpSpPr>
        <p:grpSpPr>
          <a:xfrm>
            <a:off x="4677240" y="4893120"/>
            <a:ext cx="2561760" cy="1761839"/>
            <a:chOff x="907919" y="4893120"/>
            <a:chExt cx="2561760" cy="1761839"/>
          </a:xfrm>
        </p:grpSpPr>
        <p:sp>
          <p:nvSpPr>
            <p:cNvPr id="9" name="Straight Connector 8">
              <a:extLst>
                <a:ext uri="{FF2B5EF4-FFF2-40B4-BE49-F238E27FC236}">
                  <a16:creationId xmlns:a16="http://schemas.microsoft.com/office/drawing/2014/main" id="{A6DDD759-37FF-4350-B560-B034B89089B3}"/>
                </a:ext>
              </a:extLst>
            </p:cNvPr>
            <p:cNvSpPr/>
            <p:nvPr/>
          </p:nvSpPr>
          <p:spPr>
            <a:xfrm>
              <a:off x="907919" y="4893120"/>
              <a:ext cx="2561760" cy="17618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1" compatLnSpc="1"/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71507C-3656-497C-9BC4-73CE9247966D}"/>
                </a:ext>
              </a:extLst>
            </p:cNvPr>
            <p:cNvSpPr txBox="1"/>
            <p:nvPr/>
          </p:nvSpPr>
          <p:spPr>
            <a:xfrm rot="2058000">
              <a:off x="1145501" y="5692860"/>
              <a:ext cx="1613160" cy="3646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1">
              <a:sp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800" b="0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MR intensities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44710D-B364-4723-8DC2-C409720B6789}"/>
              </a:ext>
            </a:extLst>
          </p:cNvPr>
          <p:cNvGrpSpPr/>
          <p:nvPr/>
        </p:nvGrpSpPr>
        <p:grpSpPr>
          <a:xfrm>
            <a:off x="5709719" y="2895600"/>
            <a:ext cx="2900881" cy="1119599"/>
            <a:chOff x="3728519" y="3200400"/>
            <a:chExt cx="2900881" cy="1119599"/>
          </a:xfrm>
        </p:grpSpPr>
        <p:sp>
          <p:nvSpPr>
            <p:cNvPr id="15" name="Straight Connector 14">
              <a:extLst>
                <a:ext uri="{FF2B5EF4-FFF2-40B4-BE49-F238E27FC236}">
                  <a16:creationId xmlns:a16="http://schemas.microsoft.com/office/drawing/2014/main" id="{DB1B97B1-5F9D-4D7D-B246-FFE9EFAF49E0}"/>
                </a:ext>
              </a:extLst>
            </p:cNvPr>
            <p:cNvSpPr/>
            <p:nvPr/>
          </p:nvSpPr>
          <p:spPr>
            <a:xfrm flipV="1">
              <a:off x="3728519" y="3200400"/>
              <a:ext cx="2900881" cy="111959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1" compatLnSpc="1"/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FBFEC5-AA76-4441-84AA-4F9695C01462}"/>
                </a:ext>
              </a:extLst>
            </p:cNvPr>
            <p:cNvSpPr txBox="1"/>
            <p:nvPr/>
          </p:nvSpPr>
          <p:spPr>
            <a:xfrm rot="20329338">
              <a:off x="3913294" y="3563291"/>
              <a:ext cx="1563119" cy="3646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1">
              <a:sp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800" b="0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CT intensities</a:t>
              </a:r>
            </a:p>
          </p:txBody>
        </p:sp>
      </p:grpSp>
      <p:sp>
        <p:nvSpPr>
          <p:cNvPr id="18" name="Title 2">
            <a:extLst>
              <a:ext uri="{FF2B5EF4-FFF2-40B4-BE49-F238E27FC236}">
                <a16:creationId xmlns:a16="http://schemas.microsoft.com/office/drawing/2014/main" id="{424527FB-D170-41F8-96CA-C11E24E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62000"/>
            <a:ext cx="10668000" cy="685800"/>
          </a:xfrm>
        </p:spPr>
        <p:txBody>
          <a:bodyPr/>
          <a:lstStyle/>
          <a:p>
            <a:r>
              <a:rPr lang="en-GB" dirty="0"/>
              <a:t>Multimodal registration</a:t>
            </a:r>
            <a:endParaRPr lang="en-FI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F50B5E-9EBE-461D-866F-90A430AAD682}"/>
              </a:ext>
            </a:extLst>
          </p:cNvPr>
          <p:cNvSpPr txBox="1"/>
          <p:nvPr/>
        </p:nvSpPr>
        <p:spPr bwMode="auto">
          <a:xfrm>
            <a:off x="1676400" y="5818016"/>
            <a:ext cx="2667000" cy="546127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“good” = low entropy</a:t>
            </a:r>
          </a:p>
        </p:txBody>
      </p:sp>
      <p:pic>
        <p:nvPicPr>
          <p:cNvPr id="20" name="Picture 19" descr="smiley.jpeg">
            <a:extLst>
              <a:ext uri="{FF2B5EF4-FFF2-40B4-BE49-F238E27FC236}">
                <a16:creationId xmlns:a16="http://schemas.microsoft.com/office/drawing/2014/main" id="{084C5A66-3512-4F5A-9B48-6ACB8FD0C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18" y="5536177"/>
            <a:ext cx="971550" cy="944182"/>
          </a:xfrm>
          <a:prstGeom prst="rect">
            <a:avLst/>
          </a:prstGeom>
        </p:spPr>
      </p:pic>
      <p:sp>
        <p:nvSpPr>
          <p:cNvPr id="21" name="Text Box 17">
            <a:extLst>
              <a:ext uri="{FF2B5EF4-FFF2-40B4-BE49-F238E27FC236}">
                <a16:creationId xmlns:a16="http://schemas.microsoft.com/office/drawing/2014/main" id="{AAAE52AA-D41C-4A5B-847C-D50C17248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172200"/>
            <a:ext cx="44196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Maes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TMI 1997]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[Wells MEDIA 1996]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726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EFE9F-DE49-4732-8E27-00A8A40BEE6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902530" y="759604"/>
            <a:ext cx="6756273" cy="593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4BE6B7-A1DF-4F73-927E-911203667D6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5936" y="2786167"/>
            <a:ext cx="3960495" cy="2592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3BFA1B-8D58-4509-A87D-75E61F438CB4}"/>
              </a:ext>
            </a:extLst>
          </p:cNvPr>
          <p:cNvGrpSpPr/>
          <p:nvPr/>
        </p:nvGrpSpPr>
        <p:grpSpPr>
          <a:xfrm>
            <a:off x="4689764" y="4893120"/>
            <a:ext cx="2561760" cy="1761839"/>
            <a:chOff x="907919" y="4893120"/>
            <a:chExt cx="2561760" cy="1761839"/>
          </a:xfrm>
        </p:grpSpPr>
        <p:sp>
          <p:nvSpPr>
            <p:cNvPr id="8" name="Straight Connector 7">
              <a:extLst>
                <a:ext uri="{FF2B5EF4-FFF2-40B4-BE49-F238E27FC236}">
                  <a16:creationId xmlns:a16="http://schemas.microsoft.com/office/drawing/2014/main" id="{02EB57D0-FF25-4F6F-A878-5709954CB80D}"/>
                </a:ext>
              </a:extLst>
            </p:cNvPr>
            <p:cNvSpPr/>
            <p:nvPr/>
          </p:nvSpPr>
          <p:spPr>
            <a:xfrm>
              <a:off x="907919" y="4893120"/>
              <a:ext cx="2561760" cy="17618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1" compatLnSpc="1"/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F9C2A-4C2D-4602-9668-476B74B32D24}"/>
                </a:ext>
              </a:extLst>
            </p:cNvPr>
            <p:cNvSpPr txBox="1"/>
            <p:nvPr/>
          </p:nvSpPr>
          <p:spPr>
            <a:xfrm rot="2058000">
              <a:off x="1145501" y="5692860"/>
              <a:ext cx="1613160" cy="3646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1">
              <a:sp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800" b="0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MR intensities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E9FFA6-0F2A-4C54-A5E8-922BACB7B15A}"/>
              </a:ext>
            </a:extLst>
          </p:cNvPr>
          <p:cNvGrpSpPr/>
          <p:nvPr/>
        </p:nvGrpSpPr>
        <p:grpSpPr>
          <a:xfrm>
            <a:off x="5722243" y="2895600"/>
            <a:ext cx="2900881" cy="1119599"/>
            <a:chOff x="3728519" y="3200400"/>
            <a:chExt cx="2900881" cy="1119599"/>
          </a:xfrm>
        </p:grpSpPr>
        <p:sp>
          <p:nvSpPr>
            <p:cNvPr id="11" name="Straight Connector 10">
              <a:extLst>
                <a:ext uri="{FF2B5EF4-FFF2-40B4-BE49-F238E27FC236}">
                  <a16:creationId xmlns:a16="http://schemas.microsoft.com/office/drawing/2014/main" id="{549B4872-F835-4E58-84E7-A078D27ACB74}"/>
                </a:ext>
              </a:extLst>
            </p:cNvPr>
            <p:cNvSpPr/>
            <p:nvPr/>
          </p:nvSpPr>
          <p:spPr>
            <a:xfrm flipV="1">
              <a:off x="3728519" y="3200400"/>
              <a:ext cx="2900881" cy="111959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1" compatLnSpc="1"/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1081A5-CD08-4BE8-B05B-BDC9196FF722}"/>
                </a:ext>
              </a:extLst>
            </p:cNvPr>
            <p:cNvSpPr txBox="1"/>
            <p:nvPr/>
          </p:nvSpPr>
          <p:spPr>
            <a:xfrm rot="20329338">
              <a:off x="3913294" y="3563291"/>
              <a:ext cx="1563119" cy="3646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1">
              <a:sp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800" b="0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WenQuanYi Micro Hei" pitchFamily="2"/>
                  <a:cs typeface="Lohit Hindi" pitchFamily="2"/>
                </a:rPr>
                <a:t>CT intensities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Multimodal registration</a:t>
            </a:r>
            <a:endParaRPr lang="en-FI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B9EB9A5-307A-4DE9-9060-80815CE47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5562600"/>
            <a:ext cx="1011843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777EBE-E306-4562-B7CB-B7C5EAB628C4}"/>
              </a:ext>
            </a:extLst>
          </p:cNvPr>
          <p:cNvSpPr txBox="1"/>
          <p:nvPr/>
        </p:nvSpPr>
        <p:spPr bwMode="auto">
          <a:xfrm>
            <a:off x="1676400" y="5818016"/>
            <a:ext cx="2667000" cy="546127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“bad” = high entropy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47ECE054-970B-41A0-BC45-AFEAEB312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172200"/>
            <a:ext cx="44196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Maes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TMI 1997]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[Wells MEDIA 1996]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520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Multimodal registration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8DD1F-F0C8-4E7B-BB1E-EBF22F7571A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752960" y="2020800"/>
            <a:ext cx="9143640" cy="45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48B99B-7065-45C6-8F5F-9BFE1F7BA9BF}"/>
              </a:ext>
            </a:extLst>
          </p:cNvPr>
          <p:cNvSpPr txBox="1"/>
          <p:nvPr/>
        </p:nvSpPr>
        <p:spPr bwMode="auto">
          <a:xfrm>
            <a:off x="609600" y="5486400"/>
            <a:ext cx="4038600" cy="9144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numerical optimization of entropy</a:t>
            </a:r>
          </a:p>
        </p:txBody>
      </p:sp>
    </p:spTree>
    <p:extLst>
      <p:ext uri="{BB962C8B-B14F-4D97-AF65-F5344CB8AC3E}">
        <p14:creationId xmlns:p14="http://schemas.microsoft.com/office/powerpoint/2010/main" val="982542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Multimodal registration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Modality?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Scanner?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Manufacturer?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Acquisition protocol?</a:t>
            </a:r>
          </a:p>
          <a:p>
            <a:pPr marL="514350" lvl="1" indent="0" eaLnBrk="1" hangingPunct="1">
              <a:buNone/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It doesn’t matter!!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5" name="Picture 4" descr="A picture containing text, different, colorful, gear&#10;&#10;Description automatically generated">
            <a:extLst>
              <a:ext uri="{FF2B5EF4-FFF2-40B4-BE49-F238E27FC236}">
                <a16:creationId xmlns:a16="http://schemas.microsoft.com/office/drawing/2014/main" id="{2C864E67-DBE5-4A66-8BD9-C706E80E4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267495"/>
            <a:ext cx="7400000" cy="2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15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/>
              <a:t>Overview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Pre-1980 to 1994: humble beginnings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1995-2014: model-based techniques: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dirty="0">
                <a:solidFill>
                  <a:schemeClr val="accent1"/>
                </a:solidFill>
              </a:rPr>
              <a:t>Unimodal deformable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Multimodal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tx1"/>
                </a:solidFill>
              </a:rPr>
              <a:t>Statistical shape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Segmentation using generative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Hyped-up topics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2015-now: learning from examples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Future outlook</a:t>
            </a:r>
          </a:p>
          <a:p>
            <a:pPr marL="0" indent="0" eaLnBrk="1" hangingPunct="1">
              <a:buNone/>
              <a:defRPr/>
            </a:pPr>
            <a:endParaRPr lang="en-US" altLang="fi-FI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fi-FI" dirty="0"/>
          </a:p>
          <a:p>
            <a:pPr eaLnBrk="1" hangingPunct="1">
              <a:defRPr/>
            </a:pPr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3925921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Statistical shape models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7400"/>
            <a:ext cx="11887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eaLnBrk="1" hangingPunct="1">
              <a:buNone/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Modeling the shape of resistors: 32 corresponding points</a:t>
            </a: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5" name="Picture 4" descr="Diagram, shape&#10;&#10;Description automatically generated">
            <a:extLst>
              <a:ext uri="{FF2B5EF4-FFF2-40B4-BE49-F238E27FC236}">
                <a16:creationId xmlns:a16="http://schemas.microsoft.com/office/drawing/2014/main" id="{ECBE83CF-814E-432B-8D63-BDA32CB83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564846"/>
            <a:ext cx="4341572" cy="4293154"/>
          </a:xfrm>
          <a:prstGeom prst="rect">
            <a:avLst/>
          </a:prstGeom>
        </p:spPr>
      </p:pic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73076722-2C05-4843-AB0B-059D44BC1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055351" y="2473950"/>
            <a:ext cx="6400800" cy="1910098"/>
          </a:xfrm>
          <a:prstGeom prst="rect">
            <a:avLst/>
          </a:prstGeom>
        </p:spPr>
      </p:pic>
      <p:pic>
        <p:nvPicPr>
          <p:cNvPr id="7" name="Picture 6" descr="A picture containing sky, tree, outdoor&#10;&#10;Description automatically generated">
            <a:extLst>
              <a:ext uri="{FF2B5EF4-FFF2-40B4-BE49-F238E27FC236}">
                <a16:creationId xmlns:a16="http://schemas.microsoft.com/office/drawing/2014/main" id="{A872AE3A-BA85-4244-8D60-412E372AB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100" y="34256"/>
            <a:ext cx="1714500" cy="6858000"/>
          </a:xfrm>
          <a:prstGeom prst="rect">
            <a:avLst/>
          </a:prstGeom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id="{AA74B585-5430-4668-BF88-B95F039F5ED4}"/>
              </a:ext>
            </a:extLst>
          </p:cNvPr>
          <p:cNvSpPr/>
          <p:nvPr/>
        </p:nvSpPr>
        <p:spPr>
          <a:xfrm>
            <a:off x="940320" y="4495800"/>
            <a:ext cx="1345680" cy="76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“training data”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BD76D597-101A-4D02-9C10-B5369B126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172200"/>
            <a:ext cx="20574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Cootes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CVIU 1995]</a:t>
            </a:r>
          </a:p>
        </p:txBody>
      </p:sp>
    </p:spTree>
    <p:extLst>
      <p:ext uri="{BB962C8B-B14F-4D97-AF65-F5344CB8AC3E}">
        <p14:creationId xmlns:p14="http://schemas.microsoft.com/office/powerpoint/2010/main" val="4185605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Statistical shape models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32*2 = 64-dimensional feature vector</a:t>
            </a:r>
          </a:p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mean shape</a:t>
            </a:r>
          </a:p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principal components: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major modes of variation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eigenvectors of covariance matrix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441E9A7-6DB9-401E-8C2C-6DD465F5F739}"/>
              </a:ext>
            </a:extLst>
          </p:cNvPr>
          <p:cNvGrpSpPr/>
          <p:nvPr/>
        </p:nvGrpSpPr>
        <p:grpSpPr>
          <a:xfrm>
            <a:off x="6474239" y="3474840"/>
            <a:ext cx="137881" cy="135360"/>
            <a:chOff x="6474239" y="2241000"/>
            <a:chExt cx="137881" cy="135360"/>
          </a:xfrm>
        </p:grpSpPr>
        <p:sp>
          <p:nvSpPr>
            <p:cNvPr id="108" name="Straight Connector 107">
              <a:extLst>
                <a:ext uri="{FF2B5EF4-FFF2-40B4-BE49-F238E27FC236}">
                  <a16:creationId xmlns:a16="http://schemas.microsoft.com/office/drawing/2014/main" id="{E3BEC489-39D6-4787-B071-034757D048B4}"/>
                </a:ext>
              </a:extLst>
            </p:cNvPr>
            <p:cNvSpPr/>
            <p:nvPr/>
          </p:nvSpPr>
          <p:spPr>
            <a:xfrm flipV="1">
              <a:off x="6474239" y="2241000"/>
              <a:ext cx="0" cy="135000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wrap="square" lIns="90000" tIns="46800" rIns="90000" bIns="46800" anchor="t" anchorCtr="0" compatLnSpc="1">
              <a:no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  <p:sp>
          <p:nvSpPr>
            <p:cNvPr id="109" name="Straight Connector 108">
              <a:extLst>
                <a:ext uri="{FF2B5EF4-FFF2-40B4-BE49-F238E27FC236}">
                  <a16:creationId xmlns:a16="http://schemas.microsoft.com/office/drawing/2014/main" id="{E64044A6-A4D4-44B2-B4AE-B18F2461A915}"/>
                </a:ext>
              </a:extLst>
            </p:cNvPr>
            <p:cNvSpPr/>
            <p:nvPr/>
          </p:nvSpPr>
          <p:spPr>
            <a:xfrm>
              <a:off x="6474239" y="2376360"/>
              <a:ext cx="137881" cy="0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wrap="square" lIns="90000" tIns="46800" rIns="90000" bIns="46800" anchor="t" anchorCtr="0" compatLnSpc="1">
              <a:no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</p:grpSp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71449797-9B7B-45E2-A424-0E0F7ABD4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895" y="4316673"/>
            <a:ext cx="3209524" cy="2209524"/>
          </a:xfrm>
          <a:prstGeom prst="rect">
            <a:avLst/>
          </a:prstGeom>
        </p:spPr>
      </p:pic>
      <p:pic>
        <p:nvPicPr>
          <p:cNvPr id="13" name="Picture 12" descr="Diagram, engineering drawing&#10;&#10;Description automatically generated">
            <a:extLst>
              <a:ext uri="{FF2B5EF4-FFF2-40B4-BE49-F238E27FC236}">
                <a16:creationId xmlns:a16="http://schemas.microsoft.com/office/drawing/2014/main" id="{84173A65-9B18-46F6-86A9-91497A152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" y="4245244"/>
            <a:ext cx="3247619" cy="2352381"/>
          </a:xfrm>
          <a:prstGeom prst="rect">
            <a:avLst/>
          </a:prstGeom>
        </p:spPr>
      </p:pic>
      <p:pic>
        <p:nvPicPr>
          <p:cNvPr id="15" name="Picture 1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87EBDF5-949A-43D6-8631-7EA7A6B05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976" y="4273816"/>
            <a:ext cx="3219048" cy="2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902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in brain segmentation</a:t>
            </a:r>
            <a:endParaRPr lang="en-FI" dirty="0"/>
          </a:p>
        </p:txBody>
      </p:sp>
      <p:pic>
        <p:nvPicPr>
          <p:cNvPr id="5" name="Picture 4" descr="A collage of a cat&#10;&#10;Description automatically generated with low confidence">
            <a:extLst>
              <a:ext uri="{FF2B5EF4-FFF2-40B4-BE49-F238E27FC236}">
                <a16:creationId xmlns:a16="http://schemas.microsoft.com/office/drawing/2014/main" id="{898CA119-484B-4521-A278-7E2EA76A4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038" y="2057400"/>
            <a:ext cx="6903798" cy="4528098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55089D2-F742-448D-A8E1-C368D2F2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8800"/>
            <a:ext cx="3571009" cy="4879520"/>
          </a:xfrm>
          <a:prstGeom prst="rect">
            <a:avLst/>
          </a:prstGeom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64E2BF2B-C4A9-4D2A-88FE-20CFF145E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81000"/>
            <a:ext cx="28194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[Patenaude 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NeuroImage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2011]</a:t>
            </a:r>
          </a:p>
        </p:txBody>
      </p:sp>
    </p:spTree>
    <p:extLst>
      <p:ext uri="{BB962C8B-B14F-4D97-AF65-F5344CB8AC3E}">
        <p14:creationId xmlns:p14="http://schemas.microsoft.com/office/powerpoint/2010/main" val="1586297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/>
              <a:t>Overview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Pre-1980 to 1994: humble beginnings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1995-2014: model-based techniques: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dirty="0">
                <a:solidFill>
                  <a:schemeClr val="accent1"/>
                </a:solidFill>
              </a:rPr>
              <a:t>Unimodal deformable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Multimodal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Statistical shape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tx1"/>
                </a:solidFill>
              </a:rPr>
              <a:t>Segmentation using generative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Hyped-up topics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2015-now: learning from examples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Future outlook</a:t>
            </a:r>
          </a:p>
          <a:p>
            <a:pPr marL="0" indent="0" eaLnBrk="1" hangingPunct="1">
              <a:buNone/>
              <a:defRPr/>
            </a:pPr>
            <a:endParaRPr lang="en-US" altLang="fi-FI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fi-FI" dirty="0"/>
          </a:p>
          <a:p>
            <a:pPr eaLnBrk="1" hangingPunct="1">
              <a:defRPr/>
            </a:pPr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1442239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Automatic registration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Local expansion/compression of tissue: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patient positioning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bowel/bladder/… filling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tumor shrinkage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patient weight loss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…</a:t>
            </a:r>
          </a:p>
          <a:p>
            <a:pPr lvl="2" eaLnBrk="1" hangingPunct="1">
              <a:defRPr/>
            </a:pPr>
            <a:endParaRPr lang="en-US" altLang="fi-FI" kern="0" dirty="0">
              <a:solidFill>
                <a:schemeClr val="tx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441E9A7-6DB9-401E-8C2C-6DD465F5F739}"/>
              </a:ext>
            </a:extLst>
          </p:cNvPr>
          <p:cNvGrpSpPr/>
          <p:nvPr/>
        </p:nvGrpSpPr>
        <p:grpSpPr>
          <a:xfrm>
            <a:off x="7863842" y="3595498"/>
            <a:ext cx="137881" cy="135360"/>
            <a:chOff x="6474239" y="2241000"/>
            <a:chExt cx="137881" cy="135360"/>
          </a:xfrm>
        </p:grpSpPr>
        <p:sp>
          <p:nvSpPr>
            <p:cNvPr id="108" name="Straight Connector 107">
              <a:extLst>
                <a:ext uri="{FF2B5EF4-FFF2-40B4-BE49-F238E27FC236}">
                  <a16:creationId xmlns:a16="http://schemas.microsoft.com/office/drawing/2014/main" id="{E3BEC489-39D6-4787-B071-034757D048B4}"/>
                </a:ext>
              </a:extLst>
            </p:cNvPr>
            <p:cNvSpPr/>
            <p:nvPr/>
          </p:nvSpPr>
          <p:spPr>
            <a:xfrm flipV="1">
              <a:off x="6474239" y="2241000"/>
              <a:ext cx="0" cy="135000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wrap="square" lIns="90000" tIns="46800" rIns="90000" bIns="46800" anchor="t" anchorCtr="0" compatLnSpc="1">
              <a:no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  <p:sp>
          <p:nvSpPr>
            <p:cNvPr id="109" name="Straight Connector 108">
              <a:extLst>
                <a:ext uri="{FF2B5EF4-FFF2-40B4-BE49-F238E27FC236}">
                  <a16:creationId xmlns:a16="http://schemas.microsoft.com/office/drawing/2014/main" id="{E64044A6-A4D4-44B2-B4AE-B18F2461A915}"/>
                </a:ext>
              </a:extLst>
            </p:cNvPr>
            <p:cNvSpPr/>
            <p:nvPr/>
          </p:nvSpPr>
          <p:spPr>
            <a:xfrm>
              <a:off x="6474239" y="2376360"/>
              <a:ext cx="137881" cy="0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wrap="square" lIns="90000" tIns="46800" rIns="90000" bIns="46800" anchor="t" anchorCtr="0" compatLnSpc="1">
              <a:noAutofit/>
            </a:bodyPr>
            <a:lstStyle/>
            <a:p>
              <a:pPr marL="0" marR="0" lvl="0" indent="0" algn="l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Micro Hei" pitchFamily="2"/>
                <a:cs typeface="Lohit Hindi" pitchFamily="2"/>
              </a:endParaRPr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DC39215-721A-4C8B-8091-C728CCBE0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84" y="4572000"/>
            <a:ext cx="3041316" cy="1800000"/>
          </a:xfrm>
          <a:prstGeom prst="rect">
            <a:avLst/>
          </a:prstGeom>
        </p:spPr>
      </p:pic>
      <p:pic>
        <p:nvPicPr>
          <p:cNvPr id="9" name="Picture 8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96CD26E0-A537-417A-A970-B04E98C91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312" y="2362200"/>
            <a:ext cx="3039688" cy="18000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330C7D0D-094C-4B6A-9CE8-10AAB05C3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312" y="152400"/>
            <a:ext cx="3039688" cy="1800000"/>
          </a:xfrm>
          <a:prstGeom prst="rect">
            <a:avLst/>
          </a:prstGeom>
        </p:spPr>
      </p:pic>
      <p:pic>
        <p:nvPicPr>
          <p:cNvPr id="15" name="Picture 14" descr="A picture containing player, cage, device, fan&#10;&#10;Description automatically generated">
            <a:extLst>
              <a:ext uri="{FF2B5EF4-FFF2-40B4-BE49-F238E27FC236}">
                <a16:creationId xmlns:a16="http://schemas.microsoft.com/office/drawing/2014/main" id="{022F7A49-948C-40FC-B2DB-544016A38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976" y="4581750"/>
            <a:ext cx="3065624" cy="1800000"/>
          </a:xfrm>
          <a:prstGeom prst="rect">
            <a:avLst/>
          </a:prstGeom>
        </p:spPr>
      </p:pic>
      <p:sp>
        <p:nvSpPr>
          <p:cNvPr id="16" name="Text Box 17">
            <a:extLst>
              <a:ext uri="{FF2B5EF4-FFF2-40B4-BE49-F238E27FC236}">
                <a16:creationId xmlns:a16="http://schemas.microsoft.com/office/drawing/2014/main" id="{E8FDE0D3-F1A6-4C00-A955-92BA66A96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169" y="1828800"/>
            <a:ext cx="1713974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CT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4CCFC9FD-18C0-4E0C-A2B5-342C3C6D7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4112" y="4038600"/>
            <a:ext cx="1713974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deformed MRI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3E1D08E7-0B7A-4080-A29F-859869DA2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4112" y="6324600"/>
            <a:ext cx="1713974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mosaic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F0E3D82F-4012-4A2E-B372-C14DB75CD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0270" y="6305550"/>
            <a:ext cx="1713974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deformation</a:t>
            </a:r>
            <a:endParaRPr lang="en-US" altLang="fi-FI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3668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9B41D6-4EDA-49BE-A0F6-FC1594AB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6600" y="3508656"/>
            <a:ext cx="3962399" cy="31207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DCBE935-8A24-47FB-A2F3-1166E974EB3F}"/>
              </a:ext>
            </a:extLst>
          </p:cNvPr>
          <p:cNvSpPr/>
          <p:nvPr/>
        </p:nvSpPr>
        <p:spPr bwMode="auto">
          <a:xfrm rot="20682820">
            <a:off x="2524979" y="3671318"/>
            <a:ext cx="3276042" cy="20992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8681C5-EC93-4952-897E-F6EBA7D38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05000"/>
            <a:ext cx="8458200" cy="4191000"/>
          </a:xfrm>
        </p:spPr>
        <p:txBody>
          <a:bodyPr/>
          <a:lstStyle/>
          <a:p>
            <a:pPr lvl="1"/>
            <a:r>
              <a:rPr lang="en-GB" dirty="0"/>
              <a:t>Voxel-wise segmentation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Build a cartoon model of the world:</a:t>
            </a:r>
            <a:endParaRPr lang="en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Gaussian mixture models</a:t>
            </a:r>
            <a:endParaRPr lang="en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6C8712-4EFD-4E34-9802-4DBE1AE97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229" y="4038601"/>
            <a:ext cx="1619048" cy="2857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651DD2-FEF8-4590-A535-D31A2BC73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648" y="4534425"/>
            <a:ext cx="2980952" cy="32381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C52C574-FD83-4D78-A88F-67EE74EEFCAC}"/>
              </a:ext>
            </a:extLst>
          </p:cNvPr>
          <p:cNvGrpSpPr/>
          <p:nvPr/>
        </p:nvGrpSpPr>
        <p:grpSpPr>
          <a:xfrm>
            <a:off x="1752600" y="2017503"/>
            <a:ext cx="4700288" cy="1301007"/>
            <a:chOff x="5746732" y="2157046"/>
            <a:chExt cx="4700288" cy="130100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43A35CA-6B0E-4A53-9DC3-5A9AE35663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23070" y="2419900"/>
              <a:ext cx="434340" cy="24768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7253C0-ACE4-420D-807C-F82DB2F17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7852" y="2157046"/>
              <a:ext cx="647619" cy="2857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2424DC-D4E9-4B49-AC6D-1C74B8A03B81}"/>
                </a:ext>
              </a:extLst>
            </p:cNvPr>
            <p:cNvSpPr txBox="1"/>
            <p:nvPr/>
          </p:nvSpPr>
          <p:spPr bwMode="auto">
            <a:xfrm>
              <a:off x="9353550" y="2705100"/>
              <a:ext cx="1093470" cy="381000"/>
            </a:xfrm>
            <a:prstGeom prst="roundRect">
              <a:avLst/>
            </a:prstGeom>
            <a:solidFill>
              <a:schemeClr val="accent1"/>
            </a:solidFill>
            <a:ln w="3672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lIns="0" tIns="63360" rIns="0" bIns="63360" anchor="ctr" anchorCtr="1"/>
            <a:lstStyle/>
            <a:p>
              <a:pPr algn="ctr">
                <a:buClr>
                  <a:schemeClr val="tx1"/>
                </a:buClr>
                <a:buSzPct val="75000"/>
                <a:defRPr/>
              </a:pPr>
              <a:r>
                <a:rPr lang="en-US" altLang="fi-FI" sz="1800" dirty="0">
                  <a:solidFill>
                    <a:srgbClr val="0000FF"/>
                  </a:solidFill>
                </a:rPr>
                <a:t>intensity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B21AA79-B0B7-443E-B273-2DD6456E3E5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713470" y="2385646"/>
              <a:ext cx="381000" cy="39616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415FCC-36E8-43E7-BDF0-D0364DEFAC2B}"/>
                </a:ext>
              </a:extLst>
            </p:cNvPr>
            <p:cNvSpPr txBox="1"/>
            <p:nvPr/>
          </p:nvSpPr>
          <p:spPr bwMode="auto">
            <a:xfrm>
              <a:off x="5746732" y="2576624"/>
              <a:ext cx="2901887" cy="881429"/>
            </a:xfrm>
            <a:prstGeom prst="roundRect">
              <a:avLst/>
            </a:prstGeom>
            <a:solidFill>
              <a:schemeClr val="accent1"/>
            </a:solidFill>
            <a:ln w="3672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lIns="0" tIns="63360" rIns="0" bIns="63360" anchor="ctr" anchorCtr="1"/>
            <a:lstStyle/>
            <a:p>
              <a:pPr>
                <a:buClr>
                  <a:schemeClr val="tx1"/>
                </a:buClr>
                <a:buSzPct val="75000"/>
                <a:defRPr/>
              </a:pPr>
              <a:r>
                <a:rPr lang="en-US" altLang="fi-FI" sz="1800" dirty="0">
                  <a:solidFill>
                    <a:srgbClr val="0000FF"/>
                  </a:solidFill>
                </a:rPr>
                <a:t>segmentation label:</a:t>
              </a:r>
            </a:p>
            <a:p>
              <a:pPr>
                <a:buClr>
                  <a:schemeClr val="tx1"/>
                </a:buClr>
                <a:buSzPct val="75000"/>
                <a:defRPr/>
              </a:pPr>
              <a:r>
                <a:rPr lang="en-US" altLang="fi-FI" sz="1800" dirty="0">
                  <a:solidFill>
                    <a:srgbClr val="0000FF"/>
                  </a:solidFill>
                </a:rPr>
                <a:t>  - “1” for white matter</a:t>
              </a:r>
            </a:p>
            <a:p>
              <a:pPr>
                <a:buClr>
                  <a:schemeClr val="tx1"/>
                </a:buClr>
                <a:buSzPct val="75000"/>
                <a:defRPr/>
              </a:pPr>
              <a:r>
                <a:rPr lang="en-US" altLang="fi-FI" sz="1800" dirty="0">
                  <a:solidFill>
                    <a:srgbClr val="0000FF"/>
                  </a:solidFill>
                </a:rPr>
                <a:t>  - “0” for gray matter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9068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9B41D6-4EDA-49BE-A0F6-FC1594AB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6600" y="3508656"/>
            <a:ext cx="3962399" cy="31207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DCBE935-8A24-47FB-A2F3-1166E974EB3F}"/>
              </a:ext>
            </a:extLst>
          </p:cNvPr>
          <p:cNvSpPr/>
          <p:nvPr/>
        </p:nvSpPr>
        <p:spPr bwMode="auto">
          <a:xfrm rot="20682820">
            <a:off x="2524979" y="3671318"/>
            <a:ext cx="3276042" cy="20992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8681C5-EC93-4952-897E-F6EBA7D38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05000"/>
            <a:ext cx="8458200" cy="4191000"/>
          </a:xfrm>
        </p:spPr>
        <p:txBody>
          <a:bodyPr/>
          <a:lstStyle/>
          <a:p>
            <a:pPr lvl="1"/>
            <a:r>
              <a:rPr lang="en-GB" dirty="0"/>
              <a:t>Voxel-wise segmentation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Build a cartoon model of the world:</a:t>
            </a:r>
            <a:endParaRPr lang="en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Gaussian mixture models</a:t>
            </a:r>
            <a:endParaRPr lang="en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6C8712-4EFD-4E34-9802-4DBE1AE97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229" y="4038601"/>
            <a:ext cx="1619048" cy="2857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651DD2-FEF8-4590-A535-D31A2BC73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648" y="4534425"/>
            <a:ext cx="2980952" cy="32381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C52C574-FD83-4D78-A88F-67EE74EEFCAC}"/>
              </a:ext>
            </a:extLst>
          </p:cNvPr>
          <p:cNvGrpSpPr/>
          <p:nvPr/>
        </p:nvGrpSpPr>
        <p:grpSpPr>
          <a:xfrm>
            <a:off x="1752600" y="2017503"/>
            <a:ext cx="4700288" cy="1301007"/>
            <a:chOff x="5746732" y="2157046"/>
            <a:chExt cx="4700288" cy="130100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43A35CA-6B0E-4A53-9DC3-5A9AE35663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23070" y="2419900"/>
              <a:ext cx="434340" cy="24768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7253C0-ACE4-420D-807C-F82DB2F17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7852" y="2157046"/>
              <a:ext cx="647619" cy="2857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2424DC-D4E9-4B49-AC6D-1C74B8A03B81}"/>
                </a:ext>
              </a:extLst>
            </p:cNvPr>
            <p:cNvSpPr txBox="1"/>
            <p:nvPr/>
          </p:nvSpPr>
          <p:spPr bwMode="auto">
            <a:xfrm>
              <a:off x="9353550" y="2705100"/>
              <a:ext cx="1093470" cy="381000"/>
            </a:xfrm>
            <a:prstGeom prst="roundRect">
              <a:avLst/>
            </a:prstGeom>
            <a:solidFill>
              <a:schemeClr val="accent1"/>
            </a:solidFill>
            <a:ln w="3672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lIns="0" tIns="63360" rIns="0" bIns="63360" anchor="ctr" anchorCtr="1"/>
            <a:lstStyle/>
            <a:p>
              <a:pPr algn="ctr">
                <a:buClr>
                  <a:schemeClr val="tx1"/>
                </a:buClr>
                <a:buSzPct val="75000"/>
                <a:defRPr/>
              </a:pPr>
              <a:r>
                <a:rPr lang="en-US" altLang="fi-FI" sz="1800" dirty="0">
                  <a:solidFill>
                    <a:srgbClr val="0000FF"/>
                  </a:solidFill>
                </a:rPr>
                <a:t>intensity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B21AA79-B0B7-443E-B273-2DD6456E3E5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713470" y="2385646"/>
              <a:ext cx="381000" cy="39616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415FCC-36E8-43E7-BDF0-D0364DEFAC2B}"/>
                </a:ext>
              </a:extLst>
            </p:cNvPr>
            <p:cNvSpPr txBox="1"/>
            <p:nvPr/>
          </p:nvSpPr>
          <p:spPr bwMode="auto">
            <a:xfrm>
              <a:off x="5746732" y="2576624"/>
              <a:ext cx="2901887" cy="881429"/>
            </a:xfrm>
            <a:prstGeom prst="roundRect">
              <a:avLst/>
            </a:prstGeom>
            <a:solidFill>
              <a:schemeClr val="accent1"/>
            </a:solidFill>
            <a:ln w="3672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lIns="0" tIns="63360" rIns="0" bIns="63360" anchor="ctr" anchorCtr="1"/>
            <a:lstStyle/>
            <a:p>
              <a:pPr>
                <a:buClr>
                  <a:schemeClr val="tx1"/>
                </a:buClr>
                <a:buSzPct val="75000"/>
                <a:defRPr/>
              </a:pPr>
              <a:r>
                <a:rPr lang="en-US" altLang="fi-FI" sz="1800" dirty="0">
                  <a:solidFill>
                    <a:srgbClr val="0000FF"/>
                  </a:solidFill>
                </a:rPr>
                <a:t>segmentation label:</a:t>
              </a:r>
            </a:p>
            <a:p>
              <a:pPr>
                <a:buClr>
                  <a:schemeClr val="tx1"/>
                </a:buClr>
                <a:buSzPct val="75000"/>
                <a:defRPr/>
              </a:pPr>
              <a:r>
                <a:rPr lang="en-US" altLang="fi-FI" sz="1800" dirty="0">
                  <a:solidFill>
                    <a:srgbClr val="0000FF"/>
                  </a:solidFill>
                </a:rPr>
                <a:t>  - “1” for white matter</a:t>
              </a:r>
            </a:p>
            <a:p>
              <a:pPr>
                <a:buClr>
                  <a:schemeClr val="tx1"/>
                </a:buClr>
                <a:buSzPct val="75000"/>
                <a:defRPr/>
              </a:pPr>
              <a:r>
                <a:rPr lang="en-US" altLang="fi-FI" sz="1800" dirty="0">
                  <a:solidFill>
                    <a:srgbClr val="0000FF"/>
                  </a:solidFill>
                </a:rPr>
                <a:t>  - “0” for gray matter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ACC2A325-6E76-47A1-B5BC-7B02BC2A30CB}"/>
              </a:ext>
            </a:extLst>
          </p:cNvPr>
          <p:cNvSpPr/>
          <p:nvPr/>
        </p:nvSpPr>
        <p:spPr bwMode="auto">
          <a:xfrm>
            <a:off x="8120870" y="3991153"/>
            <a:ext cx="383999" cy="39858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96ECBA-3801-4797-987E-318BD11C8F84}"/>
              </a:ext>
            </a:extLst>
          </p:cNvPr>
          <p:cNvSpPr txBox="1"/>
          <p:nvPr/>
        </p:nvSpPr>
        <p:spPr bwMode="auto">
          <a:xfrm>
            <a:off x="7853037" y="5931288"/>
            <a:ext cx="2268714" cy="364597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FF0000"/>
                </a:solidFill>
              </a:rPr>
              <a:t>model parameters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1739DE6-DDBB-4B46-A6EA-91AD359CC657}"/>
              </a:ext>
            </a:extLst>
          </p:cNvPr>
          <p:cNvSpPr/>
          <p:nvPr/>
        </p:nvSpPr>
        <p:spPr bwMode="auto">
          <a:xfrm>
            <a:off x="8912402" y="4495802"/>
            <a:ext cx="841199" cy="44850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E7C2C3-7C1C-48B3-A343-118EC24484B7}"/>
              </a:ext>
            </a:extLst>
          </p:cNvPr>
          <p:cNvCxnSpPr>
            <a:cxnSpLocks/>
            <a:endCxn id="23" idx="4"/>
          </p:cNvCxnSpPr>
          <p:nvPr/>
        </p:nvCxnSpPr>
        <p:spPr bwMode="auto">
          <a:xfrm flipV="1">
            <a:off x="8988603" y="4944308"/>
            <a:ext cx="344399" cy="10021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F34B6C-0A4C-42A9-BD09-DF76FF84ACF3}"/>
              </a:ext>
            </a:extLst>
          </p:cNvPr>
          <p:cNvCxnSpPr>
            <a:cxnSpLocks/>
            <a:endCxn id="18" idx="4"/>
          </p:cNvCxnSpPr>
          <p:nvPr/>
        </p:nvCxnSpPr>
        <p:spPr bwMode="auto">
          <a:xfrm flipH="1" flipV="1">
            <a:off x="8312870" y="4389738"/>
            <a:ext cx="678730" cy="156541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188894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Gaussian mixture models</a:t>
            </a:r>
            <a:endParaRPr lang="en-FI" dirty="0"/>
          </a:p>
        </p:txBody>
      </p:sp>
      <p:pic>
        <p:nvPicPr>
          <p:cNvPr id="4" name="Picture 3" descr="A picture containing wheel, engine&#10;&#10;Description automatically generated">
            <a:extLst>
              <a:ext uri="{FF2B5EF4-FFF2-40B4-BE49-F238E27FC236}">
                <a16:creationId xmlns:a16="http://schemas.microsoft.com/office/drawing/2014/main" id="{23B14F95-FDDD-4E1A-98A2-80458CD7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33600"/>
            <a:ext cx="2196036" cy="2394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71DAB2-6DEF-4E30-8500-52F2BA53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981200"/>
            <a:ext cx="3962400" cy="31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28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Gaussian mixture models</a:t>
            </a:r>
            <a:endParaRPr lang="en-FI" dirty="0"/>
          </a:p>
        </p:txBody>
      </p:sp>
      <p:pic>
        <p:nvPicPr>
          <p:cNvPr id="4" name="Picture 3" descr="A picture containing wheel, engine&#10;&#10;Description automatically generated">
            <a:extLst>
              <a:ext uri="{FF2B5EF4-FFF2-40B4-BE49-F238E27FC236}">
                <a16:creationId xmlns:a16="http://schemas.microsoft.com/office/drawing/2014/main" id="{23B14F95-FDDD-4E1A-98A2-80458CD7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33600"/>
            <a:ext cx="2196036" cy="2394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71DAB2-6DEF-4E30-8500-52F2BA53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05200" y="1981200"/>
            <a:ext cx="3962399" cy="31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148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Gaussian mixture models</a:t>
            </a:r>
            <a:endParaRPr lang="en-FI" dirty="0"/>
          </a:p>
        </p:txBody>
      </p:sp>
      <p:pic>
        <p:nvPicPr>
          <p:cNvPr id="4" name="Picture 3" descr="A picture containing wheel, engine&#10;&#10;Description automatically generated">
            <a:extLst>
              <a:ext uri="{FF2B5EF4-FFF2-40B4-BE49-F238E27FC236}">
                <a16:creationId xmlns:a16="http://schemas.microsoft.com/office/drawing/2014/main" id="{23B14F95-FDDD-4E1A-98A2-80458CD7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33600"/>
            <a:ext cx="2196036" cy="2394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71DAB2-6DEF-4E30-8500-52F2BA53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05200" y="1981200"/>
            <a:ext cx="3962399" cy="3120743"/>
          </a:xfrm>
          <a:prstGeom prst="rect">
            <a:avLst/>
          </a:prstGeom>
        </p:spPr>
      </p:pic>
      <p:sp>
        <p:nvSpPr>
          <p:cNvPr id="5" name="AutoShape 15">
            <a:extLst>
              <a:ext uri="{FF2B5EF4-FFF2-40B4-BE49-F238E27FC236}">
                <a16:creationId xmlns:a16="http://schemas.microsoft.com/office/drawing/2014/main" id="{AC4DDDB9-354D-44D8-8C0C-4E3FB7928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590800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EAC2F-3592-4265-95DF-2A12F5531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000" y="3981534"/>
            <a:ext cx="2200000" cy="666667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D085DE-61B8-4B2E-B9A0-B809B8CD9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873" y="1881912"/>
            <a:ext cx="2624527" cy="209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14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Gaussian mixture models</a:t>
            </a:r>
            <a:endParaRPr lang="en-FI" dirty="0"/>
          </a:p>
        </p:txBody>
      </p:sp>
      <p:pic>
        <p:nvPicPr>
          <p:cNvPr id="4" name="Picture 3" descr="A picture containing wheel, engine&#10;&#10;Description automatically generated">
            <a:extLst>
              <a:ext uri="{FF2B5EF4-FFF2-40B4-BE49-F238E27FC236}">
                <a16:creationId xmlns:a16="http://schemas.microsoft.com/office/drawing/2014/main" id="{23B14F95-FDDD-4E1A-98A2-80458CD7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33600"/>
            <a:ext cx="2196036" cy="2394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71DAB2-6DEF-4E30-8500-52F2BA53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05200" y="1981200"/>
            <a:ext cx="3962399" cy="3120743"/>
          </a:xfrm>
          <a:prstGeom prst="rect">
            <a:avLst/>
          </a:prstGeom>
        </p:spPr>
      </p:pic>
      <p:sp>
        <p:nvSpPr>
          <p:cNvPr id="5" name="AutoShape 15">
            <a:extLst>
              <a:ext uri="{FF2B5EF4-FFF2-40B4-BE49-F238E27FC236}">
                <a16:creationId xmlns:a16="http://schemas.microsoft.com/office/drawing/2014/main" id="{AC4DDDB9-354D-44D8-8C0C-4E3FB7928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590800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EAC2F-3592-4265-95DF-2A12F5531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000" y="3981534"/>
            <a:ext cx="2200000" cy="666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085DE-61B8-4B2E-B9A0-B809B8CD90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95873" y="1881912"/>
            <a:ext cx="2624527" cy="209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993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BC8756-8AE2-4F17-8829-763BCAC9B4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10463" y="4724400"/>
            <a:ext cx="2509937" cy="209962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Gaussian mixture models</a:t>
            </a:r>
            <a:endParaRPr lang="en-FI" dirty="0"/>
          </a:p>
        </p:txBody>
      </p:sp>
      <p:pic>
        <p:nvPicPr>
          <p:cNvPr id="4" name="Picture 3" descr="A picture containing wheel, engine&#10;&#10;Description automatically generated">
            <a:extLst>
              <a:ext uri="{FF2B5EF4-FFF2-40B4-BE49-F238E27FC236}">
                <a16:creationId xmlns:a16="http://schemas.microsoft.com/office/drawing/2014/main" id="{23B14F95-FDDD-4E1A-98A2-80458CD7A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133600"/>
            <a:ext cx="2196036" cy="2394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71DAB2-6DEF-4E30-8500-52F2BA532F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05200" y="1981200"/>
            <a:ext cx="3962399" cy="3120743"/>
          </a:xfrm>
          <a:prstGeom prst="rect">
            <a:avLst/>
          </a:prstGeom>
        </p:spPr>
      </p:pic>
      <p:sp>
        <p:nvSpPr>
          <p:cNvPr id="5" name="AutoShape 15">
            <a:extLst>
              <a:ext uri="{FF2B5EF4-FFF2-40B4-BE49-F238E27FC236}">
                <a16:creationId xmlns:a16="http://schemas.microsoft.com/office/drawing/2014/main" id="{AC4DDDB9-354D-44D8-8C0C-4E3FB7928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590800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D085DE-61B8-4B2E-B9A0-B809B8CD90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95873" y="1881912"/>
            <a:ext cx="2624527" cy="2099621"/>
          </a:xfrm>
          <a:prstGeom prst="rect">
            <a:avLst/>
          </a:prstGeom>
        </p:spPr>
      </p:pic>
      <p:sp>
        <p:nvSpPr>
          <p:cNvPr id="9" name="AutoShape 15">
            <a:extLst>
              <a:ext uri="{FF2B5EF4-FFF2-40B4-BE49-F238E27FC236}">
                <a16:creationId xmlns:a16="http://schemas.microsoft.com/office/drawing/2014/main" id="{730D360E-2646-4F9F-84AA-90929F49156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572000" y="5638800"/>
            <a:ext cx="3581400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10" name="AutoShape 15">
            <a:extLst>
              <a:ext uri="{FF2B5EF4-FFF2-40B4-BE49-F238E27FC236}">
                <a16:creationId xmlns:a16="http://schemas.microsoft.com/office/drawing/2014/main" id="{E6A4BB33-AC7D-412A-B856-9B00B6D9B47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35181" y="4229781"/>
            <a:ext cx="836838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707580-F381-4E8C-9190-E3863A1567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283996" y="4382181"/>
            <a:ext cx="2196036" cy="239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418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Gaussian mixture models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71DAB2-6DEF-4E30-8500-52F2BA532F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05200" y="1981200"/>
            <a:ext cx="3962399" cy="3120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9969D2-4E6B-4AFA-89BB-7BC57D9C91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4400" y="1903901"/>
            <a:ext cx="2196036" cy="1982299"/>
          </a:xfrm>
          <a:prstGeom prst="rect">
            <a:avLst/>
          </a:prstGeom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id="{960A9479-76CB-4976-A611-781520665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37" y="3810000"/>
            <a:ext cx="2976463" cy="685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new subject:</a:t>
            </a:r>
          </a:p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</a:rPr>
              <a:t>different</a:t>
            </a: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 scanner/protocol</a:t>
            </a:r>
            <a:endParaRPr lang="en-US" altLang="fi-FI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857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7A9E8A-519F-431E-9F58-4876362DB8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4400" y="1903901"/>
            <a:ext cx="2196036" cy="19822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Gaussian mixture models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71DAB2-6DEF-4E30-8500-52F2BA53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07199" y="1981200"/>
            <a:ext cx="3958400" cy="3120744"/>
          </a:xfrm>
          <a:prstGeom prst="rect">
            <a:avLst/>
          </a:prstGeom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id="{9AB35C72-FE22-46F4-986B-3F5C2FFC2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37" y="3810000"/>
            <a:ext cx="2976463" cy="685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new subject:</a:t>
            </a:r>
          </a:p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</a:rPr>
              <a:t>different</a:t>
            </a: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 scanner/protocol</a:t>
            </a:r>
            <a:endParaRPr lang="en-US" altLang="fi-FI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535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A98B9A6-4967-4700-8AD9-218A1569D8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4400" y="1903901"/>
            <a:ext cx="2196036" cy="1982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BC8756-8AE2-4F17-8829-763BCAC9B4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31634" y="4724400"/>
            <a:ext cx="2467595" cy="209962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Gaussian mixture models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71DAB2-6DEF-4E30-8500-52F2BA532F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05201" y="1981200"/>
            <a:ext cx="3962397" cy="3120743"/>
          </a:xfrm>
          <a:prstGeom prst="rect">
            <a:avLst/>
          </a:prstGeom>
        </p:spPr>
      </p:pic>
      <p:sp>
        <p:nvSpPr>
          <p:cNvPr id="5" name="AutoShape 15">
            <a:extLst>
              <a:ext uri="{FF2B5EF4-FFF2-40B4-BE49-F238E27FC236}">
                <a16:creationId xmlns:a16="http://schemas.microsoft.com/office/drawing/2014/main" id="{AC4DDDB9-354D-44D8-8C0C-4E3FB7928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590800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D085DE-61B8-4B2E-B9A0-B809B8CD90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97854" y="1881912"/>
            <a:ext cx="2620564" cy="2099621"/>
          </a:xfrm>
          <a:prstGeom prst="rect">
            <a:avLst/>
          </a:prstGeom>
        </p:spPr>
      </p:pic>
      <p:sp>
        <p:nvSpPr>
          <p:cNvPr id="9" name="AutoShape 15">
            <a:extLst>
              <a:ext uri="{FF2B5EF4-FFF2-40B4-BE49-F238E27FC236}">
                <a16:creationId xmlns:a16="http://schemas.microsoft.com/office/drawing/2014/main" id="{730D360E-2646-4F9F-84AA-90929F49156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572000" y="5638800"/>
            <a:ext cx="3581400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10" name="AutoShape 15">
            <a:extLst>
              <a:ext uri="{FF2B5EF4-FFF2-40B4-BE49-F238E27FC236}">
                <a16:creationId xmlns:a16="http://schemas.microsoft.com/office/drawing/2014/main" id="{E6A4BB33-AC7D-412A-B856-9B00B6D9B47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35181" y="4229781"/>
            <a:ext cx="836838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BC120DE6-2A31-46AA-B2C3-3B367359A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37" y="3810000"/>
            <a:ext cx="2976463" cy="685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new subject:</a:t>
            </a:r>
          </a:p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</a:rPr>
              <a:t>different</a:t>
            </a: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 scanner/protocol</a:t>
            </a:r>
            <a:endParaRPr lang="en-US" altLang="fi-FI" dirty="0">
              <a:latin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BC1DB8-E365-4069-A506-3CD68939E5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255520" y="4692101"/>
            <a:ext cx="2196035" cy="198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69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Four decades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1981-2000:</a:t>
            </a:r>
          </a:p>
          <a:p>
            <a:pPr lvl="1" eaLnBrk="1" hangingPunct="1">
              <a:defRPr/>
            </a:pPr>
            <a:endParaRPr lang="en-US" altLang="fi-FI" kern="0" dirty="0">
              <a:solidFill>
                <a:schemeClr val="tx1"/>
              </a:solidFill>
            </a:endParaRPr>
          </a:p>
          <a:p>
            <a:pPr lvl="1" eaLnBrk="1" hangingPunct="1">
              <a:defRPr/>
            </a:pPr>
            <a:endParaRPr lang="en-US" altLang="fi-FI" kern="0" dirty="0">
              <a:solidFill>
                <a:schemeClr val="tx1"/>
              </a:solidFill>
            </a:endParaRPr>
          </a:p>
          <a:p>
            <a:pPr lvl="1" eaLnBrk="1" hangingPunct="1">
              <a:defRPr/>
            </a:pPr>
            <a:endParaRPr lang="en-US" altLang="fi-FI" kern="0" dirty="0">
              <a:solidFill>
                <a:schemeClr val="tx1"/>
              </a:solidFill>
            </a:endParaRPr>
          </a:p>
          <a:p>
            <a:pPr lvl="1" eaLnBrk="1" hangingPunct="1">
              <a:defRPr/>
            </a:pPr>
            <a:endParaRPr lang="en-US" altLang="fi-FI" kern="0" dirty="0">
              <a:solidFill>
                <a:schemeClr val="tx1"/>
              </a:solidFill>
            </a:endParaRPr>
          </a:p>
          <a:p>
            <a:pPr lvl="1" eaLnBrk="1" hangingPunct="1">
              <a:defRPr/>
            </a:pPr>
            <a:endParaRPr lang="en-US" altLang="fi-FI" kern="0" dirty="0">
              <a:solidFill>
                <a:schemeClr val="tx1"/>
              </a:solidFill>
            </a:endParaRPr>
          </a:p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1996-now: yours truly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professor at DTU Health Tech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also affiliated with Massachusetts General Hospital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highly subjective and biased!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8A12E4-8B81-4D7F-BB0D-8103F427E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528418"/>
            <a:ext cx="8686800" cy="1814982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9260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A98B9A6-4967-4700-8AD9-218A1569D8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4400" y="1903901"/>
            <a:ext cx="2196036" cy="1982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BC8756-8AE2-4F17-8829-763BCAC9B4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31634" y="4724400"/>
            <a:ext cx="2467595" cy="209962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BFB7AC-DB64-4148-9EDE-4FB8506B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mixture models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71DAB2-6DEF-4E30-8500-52F2BA532F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05201" y="1981200"/>
            <a:ext cx="3962397" cy="3120743"/>
          </a:xfrm>
          <a:prstGeom prst="rect">
            <a:avLst/>
          </a:prstGeom>
        </p:spPr>
      </p:pic>
      <p:sp>
        <p:nvSpPr>
          <p:cNvPr id="5" name="AutoShape 15">
            <a:extLst>
              <a:ext uri="{FF2B5EF4-FFF2-40B4-BE49-F238E27FC236}">
                <a16:creationId xmlns:a16="http://schemas.microsoft.com/office/drawing/2014/main" id="{AC4DDDB9-354D-44D8-8C0C-4E3FB7928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590800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D085DE-61B8-4B2E-B9A0-B809B8CD90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97854" y="1881912"/>
            <a:ext cx="2620564" cy="2099621"/>
          </a:xfrm>
          <a:prstGeom prst="rect">
            <a:avLst/>
          </a:prstGeom>
        </p:spPr>
      </p:pic>
      <p:sp>
        <p:nvSpPr>
          <p:cNvPr id="9" name="AutoShape 15">
            <a:extLst>
              <a:ext uri="{FF2B5EF4-FFF2-40B4-BE49-F238E27FC236}">
                <a16:creationId xmlns:a16="http://schemas.microsoft.com/office/drawing/2014/main" id="{730D360E-2646-4F9F-84AA-90929F49156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572000" y="5638800"/>
            <a:ext cx="3581400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10" name="AutoShape 15">
            <a:extLst>
              <a:ext uri="{FF2B5EF4-FFF2-40B4-BE49-F238E27FC236}">
                <a16:creationId xmlns:a16="http://schemas.microsoft.com/office/drawing/2014/main" id="{E6A4BB33-AC7D-412A-B856-9B00B6D9B47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35181" y="4229781"/>
            <a:ext cx="836838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BC120DE6-2A31-46AA-B2C3-3B367359A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37" y="3810000"/>
            <a:ext cx="2976463" cy="685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new subject:</a:t>
            </a:r>
          </a:p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</a:rPr>
              <a:t>different</a:t>
            </a: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 scanner/protocol</a:t>
            </a:r>
            <a:endParaRPr lang="en-US" altLang="fi-FI" dirty="0">
              <a:latin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BC1DB8-E365-4069-A506-3CD68939E5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255520" y="4692101"/>
            <a:ext cx="2196035" cy="19822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B64A1B0-8A7F-47D2-9397-5C0DB51A4111}"/>
              </a:ext>
            </a:extLst>
          </p:cNvPr>
          <p:cNvSpPr txBox="1"/>
          <p:nvPr/>
        </p:nvSpPr>
        <p:spPr bwMode="auto">
          <a:xfrm>
            <a:off x="7239000" y="381000"/>
            <a:ext cx="4743450" cy="927127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Can adapt to different sequences, scanners, </a:t>
            </a:r>
            <a:r>
              <a:rPr lang="en-US" sz="2000" dirty="0" err="1">
                <a:solidFill>
                  <a:srgbClr val="0000FF"/>
                </a:solidFill>
              </a:rPr>
              <a:t>etc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22" name="Picture 21" descr="smiley.jpeg">
            <a:extLst>
              <a:ext uri="{FF2B5EF4-FFF2-40B4-BE49-F238E27FC236}">
                <a16:creationId xmlns:a16="http://schemas.microsoft.com/office/drawing/2014/main" id="{88503A35-7591-4F58-9311-A43CC09C4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1851" y="1356709"/>
            <a:ext cx="971550" cy="94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074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Users\elena\AppData\Local\Temp\Rar$DR02.659\fullLabeledCropp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3" y="2971800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C:\Users\elena\AppData\Local\Temp\Rar$DR02.494\freeSurferMRICropp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3" y="2981325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/>
              <a:t>Gaussian mixture models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981200"/>
            <a:ext cx="8686800" cy="4419600"/>
          </a:xfrm>
        </p:spPr>
        <p:txBody>
          <a:bodyPr/>
          <a:lstStyle/>
          <a:p>
            <a:pPr marL="457200" lvl="1" indent="0" eaLnBrk="1" hangingPunct="1">
              <a:buNone/>
            </a:pPr>
            <a:r>
              <a:rPr lang="en-US" altLang="fi-FI" sz="2200" dirty="0"/>
              <a:t>Simple instance of a probabilistic </a:t>
            </a:r>
            <a:r>
              <a:rPr lang="en-US" altLang="fi-FI" sz="2200" b="1" i="1" u="sng" dirty="0"/>
              <a:t>generative</a:t>
            </a:r>
            <a:r>
              <a:rPr lang="en-US" altLang="fi-FI" sz="2200" dirty="0"/>
              <a:t> model</a:t>
            </a:r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None/>
            </a:pPr>
            <a:endParaRPr lang="en-US" altLang="fi-FI" sz="2200" dirty="0"/>
          </a:p>
        </p:txBody>
      </p:sp>
      <p:sp>
        <p:nvSpPr>
          <p:cNvPr id="20486" name="Text Box 12"/>
          <p:cNvSpPr txBox="1">
            <a:spLocks noChangeArrowheads="1"/>
          </p:cNvSpPr>
          <p:nvPr/>
        </p:nvSpPr>
        <p:spPr bwMode="auto">
          <a:xfrm>
            <a:off x="2286000" y="4165600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solidFill>
                  <a:srgbClr val="0099FF"/>
                </a:solidFill>
                <a:latin typeface="Times New Roman" pitchFamily="18" charset="0"/>
              </a:rPr>
              <a:t>“anatomical model”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20487" name="AutoShape 13"/>
          <p:cNvSpPr>
            <a:spLocks noChangeArrowheads="1"/>
          </p:cNvSpPr>
          <p:nvPr/>
        </p:nvSpPr>
        <p:spPr bwMode="auto">
          <a:xfrm>
            <a:off x="2514600" y="3936997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20488" name="Text Box 14"/>
          <p:cNvSpPr txBox="1">
            <a:spLocks noChangeArrowheads="1"/>
          </p:cNvSpPr>
          <p:nvPr/>
        </p:nvSpPr>
        <p:spPr bwMode="auto">
          <a:xfrm>
            <a:off x="6019800" y="4181475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>
                <a:solidFill>
                  <a:srgbClr val="0099FF"/>
                </a:solidFill>
                <a:latin typeface="Times New Roman" pitchFamily="18" charset="0"/>
              </a:rPr>
              <a:t>“imaging model”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20489" name="AutoShape 15"/>
          <p:cNvSpPr>
            <a:spLocks noChangeArrowheads="1"/>
          </p:cNvSpPr>
          <p:nvPr/>
        </p:nvSpPr>
        <p:spPr bwMode="auto">
          <a:xfrm>
            <a:off x="6248400" y="3952872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20490" name="Text Box 17"/>
          <p:cNvSpPr txBox="1">
            <a:spLocks noChangeArrowheads="1"/>
          </p:cNvSpPr>
          <p:nvPr/>
        </p:nvSpPr>
        <p:spPr bwMode="auto">
          <a:xfrm>
            <a:off x="8039100" y="4848222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MRI image 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20491" name="Text Box 17"/>
          <p:cNvSpPr txBox="1">
            <a:spLocks noChangeArrowheads="1"/>
          </p:cNvSpPr>
          <p:nvPr/>
        </p:nvSpPr>
        <p:spPr bwMode="auto">
          <a:xfrm>
            <a:off x="4076700" y="4838697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Label image  </a:t>
            </a:r>
            <a:endParaRPr lang="en-US" altLang="fi-FI">
              <a:latin typeface="Times New Roman" pitchFamily="18" charset="0"/>
            </a:endParaRPr>
          </a:p>
        </p:txBody>
      </p:sp>
      <p:pic>
        <p:nvPicPr>
          <p:cNvPr id="20492" name="Picture 7" descr="C:\Users\elena\AppData\Local\Temp\Rar$DR04.983\pics\e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1813" y="4859335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13" descr="C:\Users\elena\AppData\Local\Temp\Rar$DR29.664\pics\eq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4978" y="4859335"/>
            <a:ext cx="3524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17" descr="C:\Users\elena\AppData\Local\Temp\Rar$DR83.440\pics\eq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3492497"/>
            <a:ext cx="9715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Picture 18" descr="C:\Users\elena\AppData\Local\Temp\Rar$DR83.008\pics\eq1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476622"/>
            <a:ext cx="1371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Users\elena\AppData\Local\Temp\Rar$DR02.659\fullLabeledCropp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3" y="2971800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C:\Users\elena\AppData\Local\Temp\Rar$DR02.494\freeSurferMRICropp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3" y="2981325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dirty="0"/>
              <a:t>Gaussian mixture models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981200"/>
            <a:ext cx="8686800" cy="4419600"/>
          </a:xfrm>
        </p:spPr>
        <p:txBody>
          <a:bodyPr/>
          <a:lstStyle/>
          <a:p>
            <a:pPr marL="457200" lvl="1" indent="0" eaLnBrk="1" hangingPunct="1">
              <a:buNone/>
            </a:pPr>
            <a:r>
              <a:rPr lang="en-US" altLang="fi-FI" sz="2200" dirty="0"/>
              <a:t>Simple instance of a probabilistic </a:t>
            </a:r>
            <a:r>
              <a:rPr lang="en-US" altLang="fi-FI" sz="2200" b="1" i="1" u="sng" dirty="0"/>
              <a:t>generative</a:t>
            </a:r>
            <a:r>
              <a:rPr lang="en-US" altLang="fi-FI" sz="2200" dirty="0"/>
              <a:t> model</a:t>
            </a:r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Char char="–"/>
            </a:pPr>
            <a:endParaRPr lang="en-US" altLang="fi-FI" sz="2200" dirty="0"/>
          </a:p>
          <a:p>
            <a:pPr lvl="1" eaLnBrk="1" hangingPunct="1">
              <a:buFontTx/>
              <a:buNone/>
            </a:pPr>
            <a:endParaRPr lang="en-US" altLang="fi-FI" sz="2200" dirty="0"/>
          </a:p>
        </p:txBody>
      </p:sp>
      <p:sp>
        <p:nvSpPr>
          <p:cNvPr id="20486" name="Text Box 12"/>
          <p:cNvSpPr txBox="1">
            <a:spLocks noChangeArrowheads="1"/>
          </p:cNvSpPr>
          <p:nvPr/>
        </p:nvSpPr>
        <p:spPr bwMode="auto">
          <a:xfrm>
            <a:off x="2286000" y="4165600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solidFill>
                  <a:srgbClr val="0099FF"/>
                </a:solidFill>
                <a:latin typeface="Times New Roman" pitchFamily="18" charset="0"/>
              </a:rPr>
              <a:t>“anatomical model”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20487" name="AutoShape 13"/>
          <p:cNvSpPr>
            <a:spLocks noChangeArrowheads="1"/>
          </p:cNvSpPr>
          <p:nvPr/>
        </p:nvSpPr>
        <p:spPr bwMode="auto">
          <a:xfrm>
            <a:off x="2514600" y="3936997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20488" name="Text Box 14"/>
          <p:cNvSpPr txBox="1">
            <a:spLocks noChangeArrowheads="1"/>
          </p:cNvSpPr>
          <p:nvPr/>
        </p:nvSpPr>
        <p:spPr bwMode="auto">
          <a:xfrm>
            <a:off x="6019800" y="4181475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>
                <a:solidFill>
                  <a:srgbClr val="0099FF"/>
                </a:solidFill>
                <a:latin typeface="Times New Roman" pitchFamily="18" charset="0"/>
              </a:rPr>
              <a:t>“imaging model”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20489" name="AutoShape 15"/>
          <p:cNvSpPr>
            <a:spLocks noChangeArrowheads="1"/>
          </p:cNvSpPr>
          <p:nvPr/>
        </p:nvSpPr>
        <p:spPr bwMode="auto">
          <a:xfrm>
            <a:off x="6248400" y="3952872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20490" name="Text Box 17"/>
          <p:cNvSpPr txBox="1">
            <a:spLocks noChangeArrowheads="1"/>
          </p:cNvSpPr>
          <p:nvPr/>
        </p:nvSpPr>
        <p:spPr bwMode="auto">
          <a:xfrm>
            <a:off x="8039100" y="4848222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MRI image 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20491" name="Text Box 17"/>
          <p:cNvSpPr txBox="1">
            <a:spLocks noChangeArrowheads="1"/>
          </p:cNvSpPr>
          <p:nvPr/>
        </p:nvSpPr>
        <p:spPr bwMode="auto">
          <a:xfrm>
            <a:off x="4076700" y="4838697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Label image  </a:t>
            </a:r>
            <a:endParaRPr lang="en-US" altLang="fi-FI">
              <a:latin typeface="Times New Roman" pitchFamily="18" charset="0"/>
            </a:endParaRPr>
          </a:p>
        </p:txBody>
      </p:sp>
      <p:pic>
        <p:nvPicPr>
          <p:cNvPr id="20492" name="Picture 7" descr="C:\Users\elena\AppData\Local\Temp\Rar$DR04.983\pics\e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1813" y="4859335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13" descr="C:\Users\elena\AppData\Local\Temp\Rar$DR29.664\pics\eq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4978" y="4859335"/>
            <a:ext cx="3524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17" descr="C:\Users\elena\AppData\Local\Temp\Rar$DR83.440\pics\eq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3492497"/>
            <a:ext cx="9715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Picture 18" descr="C:\Users\elena\AppData\Local\Temp\Rar$DR83.008\pics\eq1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476622"/>
            <a:ext cx="1371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eform 15">
            <a:extLst>
              <a:ext uri="{FF2B5EF4-FFF2-40B4-BE49-F238E27FC236}">
                <a16:creationId xmlns:a16="http://schemas.microsoft.com/office/drawing/2014/main" id="{020DB1DE-807F-42BC-BF39-B82F88D5E8DA}"/>
              </a:ext>
            </a:extLst>
          </p:cNvPr>
          <p:cNvSpPr>
            <a:spLocks/>
          </p:cNvSpPr>
          <p:nvPr/>
        </p:nvSpPr>
        <p:spPr bwMode="auto">
          <a:xfrm>
            <a:off x="3129909" y="3476621"/>
            <a:ext cx="330264" cy="495301"/>
          </a:xfrm>
          <a:custGeom>
            <a:avLst/>
            <a:gdLst>
              <a:gd name="T0" fmla="*/ 457200 w 914400"/>
              <a:gd name="T1" fmla="*/ 0 h 685799"/>
              <a:gd name="T2" fmla="*/ 0 w 914400"/>
              <a:gd name="T3" fmla="*/ 342923 h 685799"/>
              <a:gd name="T4" fmla="*/ 457200 w 914400"/>
              <a:gd name="T5" fmla="*/ 685822 h 685799"/>
              <a:gd name="T6" fmla="*/ 914400 w 914400"/>
              <a:gd name="T7" fmla="*/ 342923 h 685799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133911 w 914400"/>
              <a:gd name="T13" fmla="*/ 100433 h 685799"/>
              <a:gd name="T14" fmla="*/ 780489 w 914400"/>
              <a:gd name="T15" fmla="*/ 585366 h 6857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" h="685799">
                <a:moveTo>
                  <a:pt x="0" y="342900"/>
                </a:moveTo>
                <a:lnTo>
                  <a:pt x="0" y="342900"/>
                </a:lnTo>
                <a:cubicBezTo>
                  <a:pt x="0" y="153521"/>
                  <a:pt x="204695" y="0"/>
                  <a:pt x="457200" y="1"/>
                </a:cubicBezTo>
                <a:cubicBezTo>
                  <a:pt x="457200" y="1"/>
                  <a:pt x="457200" y="1"/>
                  <a:pt x="457200" y="1"/>
                </a:cubicBezTo>
                <a:cubicBezTo>
                  <a:pt x="709705" y="1"/>
                  <a:pt x="914401" y="153522"/>
                  <a:pt x="914401" y="342901"/>
                </a:cubicBezTo>
                <a:cubicBezTo>
                  <a:pt x="914401" y="342901"/>
                  <a:pt x="914400" y="342901"/>
                  <a:pt x="914400" y="342901"/>
                </a:cubicBezTo>
                <a:lnTo>
                  <a:pt x="914401" y="342902"/>
                </a:lnTo>
                <a:cubicBezTo>
                  <a:pt x="914401" y="532280"/>
                  <a:pt x="709705" y="685801"/>
                  <a:pt x="457201" y="685802"/>
                </a:cubicBezTo>
                <a:cubicBezTo>
                  <a:pt x="204696" y="685802"/>
                  <a:pt x="1" y="532280"/>
                  <a:pt x="1" y="342902"/>
                </a:cubicBezTo>
                <a:cubicBezTo>
                  <a:pt x="0" y="342901"/>
                  <a:pt x="1" y="342901"/>
                  <a:pt x="1" y="342901"/>
                </a:cubicBezTo>
                <a:lnTo>
                  <a:pt x="0" y="342900"/>
                </a:lnTo>
                <a:close/>
              </a:path>
            </a:pathLst>
          </a:custGeom>
          <a:noFill/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108360" tIns="63360" rIns="108360" bIns="63360" anchor="ctr" anchorCtr="1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972A9E-F723-4FEE-A251-637869F3C200}"/>
              </a:ext>
            </a:extLst>
          </p:cNvPr>
          <p:cNvCxnSpPr>
            <a:cxnSpLocks/>
            <a:stCxn id="18" idx="2"/>
          </p:cNvCxnSpPr>
          <p:nvPr/>
        </p:nvCxnSpPr>
        <p:spPr bwMode="auto">
          <a:xfrm>
            <a:off x="3295041" y="3971939"/>
            <a:ext cx="1505559" cy="21635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24" name="Freeform 15">
            <a:extLst>
              <a:ext uri="{FF2B5EF4-FFF2-40B4-BE49-F238E27FC236}">
                <a16:creationId xmlns:a16="http://schemas.microsoft.com/office/drawing/2014/main" id="{E70FE62D-9474-4221-B022-9AAC4F8B2087}"/>
              </a:ext>
            </a:extLst>
          </p:cNvPr>
          <p:cNvSpPr>
            <a:spLocks/>
          </p:cNvSpPr>
          <p:nvPr/>
        </p:nvSpPr>
        <p:spPr bwMode="auto">
          <a:xfrm>
            <a:off x="7086600" y="3505200"/>
            <a:ext cx="330264" cy="495301"/>
          </a:xfrm>
          <a:custGeom>
            <a:avLst/>
            <a:gdLst>
              <a:gd name="T0" fmla="*/ 457200 w 914400"/>
              <a:gd name="T1" fmla="*/ 0 h 685799"/>
              <a:gd name="T2" fmla="*/ 0 w 914400"/>
              <a:gd name="T3" fmla="*/ 342923 h 685799"/>
              <a:gd name="T4" fmla="*/ 457200 w 914400"/>
              <a:gd name="T5" fmla="*/ 685822 h 685799"/>
              <a:gd name="T6" fmla="*/ 914400 w 914400"/>
              <a:gd name="T7" fmla="*/ 342923 h 685799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133911 w 914400"/>
              <a:gd name="T13" fmla="*/ 100433 h 685799"/>
              <a:gd name="T14" fmla="*/ 780489 w 914400"/>
              <a:gd name="T15" fmla="*/ 585366 h 6857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" h="685799">
                <a:moveTo>
                  <a:pt x="0" y="342900"/>
                </a:moveTo>
                <a:lnTo>
                  <a:pt x="0" y="342900"/>
                </a:lnTo>
                <a:cubicBezTo>
                  <a:pt x="0" y="153521"/>
                  <a:pt x="204695" y="0"/>
                  <a:pt x="457200" y="1"/>
                </a:cubicBezTo>
                <a:cubicBezTo>
                  <a:pt x="457200" y="1"/>
                  <a:pt x="457200" y="1"/>
                  <a:pt x="457200" y="1"/>
                </a:cubicBezTo>
                <a:cubicBezTo>
                  <a:pt x="709705" y="1"/>
                  <a:pt x="914401" y="153522"/>
                  <a:pt x="914401" y="342901"/>
                </a:cubicBezTo>
                <a:cubicBezTo>
                  <a:pt x="914401" y="342901"/>
                  <a:pt x="914400" y="342901"/>
                  <a:pt x="914400" y="342901"/>
                </a:cubicBezTo>
                <a:lnTo>
                  <a:pt x="914401" y="342902"/>
                </a:lnTo>
                <a:cubicBezTo>
                  <a:pt x="914401" y="532280"/>
                  <a:pt x="709705" y="685801"/>
                  <a:pt x="457201" y="685802"/>
                </a:cubicBezTo>
                <a:cubicBezTo>
                  <a:pt x="204696" y="685802"/>
                  <a:pt x="1" y="532280"/>
                  <a:pt x="1" y="342902"/>
                </a:cubicBezTo>
                <a:cubicBezTo>
                  <a:pt x="0" y="342901"/>
                  <a:pt x="1" y="342901"/>
                  <a:pt x="1" y="342901"/>
                </a:cubicBezTo>
                <a:lnTo>
                  <a:pt x="0" y="342900"/>
                </a:lnTo>
                <a:close/>
              </a:path>
            </a:pathLst>
          </a:custGeom>
          <a:noFill/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108360" tIns="63360" rIns="108360" bIns="63360" anchor="ctr" anchorCtr="1"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27F79A-78EF-4211-8290-BB02658A9FBE}"/>
              </a:ext>
            </a:extLst>
          </p:cNvPr>
          <p:cNvCxnSpPr>
            <a:cxnSpLocks/>
          </p:cNvCxnSpPr>
          <p:nvPr/>
        </p:nvCxnSpPr>
        <p:spPr bwMode="auto">
          <a:xfrm flipH="1">
            <a:off x="4981578" y="3905676"/>
            <a:ext cx="2162171" cy="21903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21E9C4-9C8D-4B8B-BBC6-015A16BA977F}"/>
              </a:ext>
            </a:extLst>
          </p:cNvPr>
          <p:cNvSpPr txBox="1"/>
          <p:nvPr/>
        </p:nvSpPr>
        <p:spPr bwMode="auto">
          <a:xfrm>
            <a:off x="3886200" y="6096000"/>
            <a:ext cx="2268714" cy="364597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0000FF"/>
                </a:solidFill>
              </a:rPr>
              <a:t>model parameters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046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>
            <a:extLst>
              <a:ext uri="{FF2B5EF4-FFF2-40B4-BE49-F238E27FC236}">
                <a16:creationId xmlns:a16="http://schemas.microsoft.com/office/drawing/2014/main" id="{E8A45059-8DC7-4C0D-AFA5-9BE61F72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912941"/>
            <a:ext cx="2058988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B6DFA9A1-9AC7-463C-AFD5-C052C9E92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914525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2">
            <a:extLst>
              <a:ext uri="{FF2B5EF4-FFF2-40B4-BE49-F238E27FC236}">
                <a16:creationId xmlns:a16="http://schemas.microsoft.com/office/drawing/2014/main" id="{4B295ABB-0180-4B77-A669-B11E6E62DD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FI" dirty="0"/>
              <a:t>Gaussian mixture models</a:t>
            </a:r>
          </a:p>
        </p:txBody>
      </p:sp>
      <p:sp>
        <p:nvSpPr>
          <p:cNvPr id="23557" name="Text Box 12">
            <a:extLst>
              <a:ext uri="{FF2B5EF4-FFF2-40B4-BE49-F238E27FC236}">
                <a16:creationId xmlns:a16="http://schemas.microsoft.com/office/drawing/2014/main" id="{71CEFD0C-4116-40B2-9CA6-70D1EDA37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124203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FI" sz="2400" dirty="0">
                <a:solidFill>
                  <a:srgbClr val="0099FF"/>
                </a:solidFill>
                <a:latin typeface="Times New Roman" panose="02020603050405020304" pitchFamily="18" charset="0"/>
              </a:rPr>
              <a:t>“anatomical model”</a:t>
            </a:r>
            <a:endParaRPr lang="en-US" altLang="en-FI" dirty="0">
              <a:latin typeface="Times New Roman" panose="02020603050405020304" pitchFamily="18" charset="0"/>
            </a:endParaRPr>
          </a:p>
        </p:txBody>
      </p:sp>
      <p:sp>
        <p:nvSpPr>
          <p:cNvPr id="23558" name="AutoShape 13">
            <a:extLst>
              <a:ext uri="{FF2B5EF4-FFF2-40B4-BE49-F238E27FC236}">
                <a16:creationId xmlns:a16="http://schemas.microsoft.com/office/drawing/2014/main" id="{96A00250-4573-42D5-89BE-EFE45FFF1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895600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i-FI" altLang="en-FI"/>
          </a:p>
        </p:txBody>
      </p:sp>
      <p:sp>
        <p:nvSpPr>
          <p:cNvPr id="23559" name="Text Box 14">
            <a:extLst>
              <a:ext uri="{FF2B5EF4-FFF2-40B4-BE49-F238E27FC236}">
                <a16:creationId xmlns:a16="http://schemas.microsoft.com/office/drawing/2014/main" id="{EC2AD5A1-AA9B-4E5A-9879-DDDD562B7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140078"/>
            <a:ext cx="175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FI" sz="2400">
                <a:solidFill>
                  <a:srgbClr val="0099FF"/>
                </a:solidFill>
                <a:latin typeface="Times New Roman" panose="02020603050405020304" pitchFamily="18" charset="0"/>
              </a:rPr>
              <a:t>“imaging model”</a:t>
            </a:r>
            <a:endParaRPr lang="en-US" altLang="en-FI">
              <a:latin typeface="Times New Roman" panose="02020603050405020304" pitchFamily="18" charset="0"/>
            </a:endParaRPr>
          </a:p>
        </p:txBody>
      </p:sp>
      <p:sp>
        <p:nvSpPr>
          <p:cNvPr id="23560" name="AutoShape 15">
            <a:extLst>
              <a:ext uri="{FF2B5EF4-FFF2-40B4-BE49-F238E27FC236}">
                <a16:creationId xmlns:a16="http://schemas.microsoft.com/office/drawing/2014/main" id="{0C3B7801-9EE0-4779-A640-45FE8D9A5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911475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i-FI" altLang="en-FI"/>
          </a:p>
        </p:txBody>
      </p:sp>
      <p:sp>
        <p:nvSpPr>
          <p:cNvPr id="23561" name="Text Box 17">
            <a:extLst>
              <a:ext uri="{FF2B5EF4-FFF2-40B4-BE49-F238E27FC236}">
                <a16:creationId xmlns:a16="http://schemas.microsoft.com/office/drawing/2014/main" id="{8F95E3B6-EC2B-44E2-86C4-8D60B9A33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3819525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FI" sz="2000">
                <a:solidFill>
                  <a:schemeClr val="tx1"/>
                </a:solidFill>
                <a:latin typeface="Times New Roman" panose="02020603050405020304" pitchFamily="18" charset="0"/>
              </a:rPr>
              <a:t>  MRI image </a:t>
            </a:r>
            <a:endParaRPr lang="en-US" altLang="en-FI">
              <a:latin typeface="Times New Roman" panose="02020603050405020304" pitchFamily="18" charset="0"/>
            </a:endParaRPr>
          </a:p>
        </p:txBody>
      </p:sp>
      <p:sp>
        <p:nvSpPr>
          <p:cNvPr id="23562" name="Text Box 17">
            <a:extLst>
              <a:ext uri="{FF2B5EF4-FFF2-40B4-BE49-F238E27FC236}">
                <a16:creationId xmlns:a16="http://schemas.microsoft.com/office/drawing/2014/main" id="{56C9118E-3605-4EE4-8EFA-91BAD2EAB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00" y="3810000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FI" sz="2000">
                <a:solidFill>
                  <a:schemeClr val="tx1"/>
                </a:solidFill>
                <a:latin typeface="Times New Roman" panose="02020603050405020304" pitchFamily="18" charset="0"/>
              </a:rPr>
              <a:t>  Label image  </a:t>
            </a:r>
            <a:endParaRPr lang="en-US" altLang="en-FI">
              <a:latin typeface="Times New Roman" panose="02020603050405020304" pitchFamily="18" charset="0"/>
            </a:endParaRPr>
          </a:p>
        </p:txBody>
      </p:sp>
      <p:pic>
        <p:nvPicPr>
          <p:cNvPr id="23563" name="Picture 7" descr="C:\Users\elena\AppData\Local\Temp\Rar$DR04.983\pics\eq2.png">
            <a:extLst>
              <a:ext uri="{FF2B5EF4-FFF2-40B4-BE49-F238E27FC236}">
                <a16:creationId xmlns:a16="http://schemas.microsoft.com/office/drawing/2014/main" id="{957D120B-401E-4381-B943-D5FE3102F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13" y="3821113"/>
            <a:ext cx="419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3" descr="C:\Users\elena\AppData\Local\Temp\Rar$DR29.664\pics\eq7.png">
            <a:extLst>
              <a:ext uri="{FF2B5EF4-FFF2-40B4-BE49-F238E27FC236}">
                <a16:creationId xmlns:a16="http://schemas.microsoft.com/office/drawing/2014/main" id="{6005A565-4549-402B-8B08-072D021C4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8" y="3821113"/>
            <a:ext cx="352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7" descr="C:\Users\elena\AppData\Local\Temp\Rar$DR83.440\pics\eq12.png">
            <a:extLst>
              <a:ext uri="{FF2B5EF4-FFF2-40B4-BE49-F238E27FC236}">
                <a16:creationId xmlns:a16="http://schemas.microsoft.com/office/drawing/2014/main" id="{649CD706-CA40-4213-B49B-93D095E0B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54275"/>
            <a:ext cx="9715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8" descr="C:\Users\elena\AppData\Local\Temp\Rar$DR83.008\pics\eq13.png">
            <a:extLst>
              <a:ext uri="{FF2B5EF4-FFF2-40B4-BE49-F238E27FC236}">
                <a16:creationId xmlns:a16="http://schemas.microsoft.com/office/drawing/2014/main" id="{3EDC8FD8-9AFC-4147-9CDD-8B6716912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1371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5">
            <a:extLst>
              <a:ext uri="{FF2B5EF4-FFF2-40B4-BE49-F238E27FC236}">
                <a16:creationId xmlns:a16="http://schemas.microsoft.com/office/drawing/2014/main" id="{EA86661C-74EA-46F7-AC04-E893B3A7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152400"/>
            <a:ext cx="28987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FB0C377-C51A-477A-A615-006AABD6E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957" y="4333815"/>
            <a:ext cx="1011843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721B160-DA71-40F3-868D-05A1B94726BE}"/>
              </a:ext>
            </a:extLst>
          </p:cNvPr>
          <p:cNvSpPr txBox="1"/>
          <p:nvPr/>
        </p:nvSpPr>
        <p:spPr bwMode="auto">
          <a:xfrm>
            <a:off x="1240443" y="4556858"/>
            <a:ext cx="5998557" cy="573091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endParaRPr lang="en-GB" sz="2000" dirty="0">
              <a:solidFill>
                <a:srgbClr val="0000FF"/>
              </a:solidFill>
            </a:endParaRPr>
          </a:p>
          <a:p>
            <a:pPr>
              <a:buClr>
                <a:schemeClr val="tx1"/>
              </a:buClr>
              <a:buSzPct val="75000"/>
              <a:defRPr/>
            </a:pPr>
            <a:r>
              <a:rPr lang="en-GB" sz="2000" dirty="0">
                <a:solidFill>
                  <a:srgbClr val="0000FF"/>
                </a:solidFill>
              </a:rPr>
              <a:t>You can’t segment 40+ brain structures with this</a:t>
            </a:r>
          </a:p>
          <a:p>
            <a:pPr>
              <a:buClr>
                <a:schemeClr val="tx1"/>
              </a:buClr>
              <a:buSzPct val="75000"/>
              <a:defRPr/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3EBF38-906F-4BC4-AB1F-6D144FE865CF}"/>
              </a:ext>
            </a:extLst>
          </p:cNvPr>
          <p:cNvSpPr txBox="1"/>
          <p:nvPr/>
        </p:nvSpPr>
        <p:spPr bwMode="auto">
          <a:xfrm>
            <a:off x="5029200" y="5584528"/>
            <a:ext cx="4542345" cy="816271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>
            <a:noAutofit/>
          </a:bodyPr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GB" sz="2000" dirty="0">
                <a:solidFill>
                  <a:srgbClr val="0000FF"/>
                </a:solidFill>
              </a:rPr>
              <a:t>Not robust to MR “bias field” artifacts</a:t>
            </a: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B32FFD2A-5222-4E1C-98E9-576C97220867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9597508" y="3859576"/>
            <a:ext cx="2406600" cy="281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/>
              <a:t>Anatomical model</a:t>
            </a:r>
          </a:p>
        </p:txBody>
      </p:sp>
      <p:pic>
        <p:nvPicPr>
          <p:cNvPr id="72707" name="Picture 2" descr="C:\Users\elena\AppData\Local\Temp\Rar$DR02.494\freeSurferMRICropp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3" y="1905003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3" descr="C:\Users\elena\AppData\Local\Temp\Rar$DR02.659\fullLabeledCropp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9078" y="1895478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12"/>
          <p:cNvSpPr txBox="1">
            <a:spLocks noChangeArrowheads="1"/>
          </p:cNvSpPr>
          <p:nvPr/>
        </p:nvSpPr>
        <p:spPr bwMode="auto">
          <a:xfrm>
            <a:off x="2286000" y="3124203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solidFill>
                  <a:srgbClr val="0099FF"/>
                </a:solidFill>
                <a:latin typeface="Times New Roman" pitchFamily="18" charset="0"/>
              </a:rPr>
              <a:t>“anatomical model”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72710" name="AutoShape 13"/>
          <p:cNvSpPr>
            <a:spLocks noChangeArrowheads="1"/>
          </p:cNvSpPr>
          <p:nvPr/>
        </p:nvSpPr>
        <p:spPr bwMode="auto">
          <a:xfrm>
            <a:off x="2514600" y="2895600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72711" name="Text Box 14"/>
          <p:cNvSpPr txBox="1">
            <a:spLocks noChangeArrowheads="1"/>
          </p:cNvSpPr>
          <p:nvPr/>
        </p:nvSpPr>
        <p:spPr bwMode="auto">
          <a:xfrm>
            <a:off x="6019800" y="3140078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>
                <a:solidFill>
                  <a:srgbClr val="0099FF"/>
                </a:solidFill>
                <a:latin typeface="Times New Roman" pitchFamily="18" charset="0"/>
              </a:rPr>
              <a:t>“imaging model”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72712" name="AutoShape 15"/>
          <p:cNvSpPr>
            <a:spLocks noChangeArrowheads="1"/>
          </p:cNvSpPr>
          <p:nvPr/>
        </p:nvSpPr>
        <p:spPr bwMode="auto">
          <a:xfrm>
            <a:off x="6248400" y="2911475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72713" name="Text Box 17"/>
          <p:cNvSpPr txBox="1">
            <a:spLocks noChangeArrowheads="1"/>
          </p:cNvSpPr>
          <p:nvPr/>
        </p:nvSpPr>
        <p:spPr bwMode="auto">
          <a:xfrm>
            <a:off x="8039100" y="3819525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MRI image 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72714" name="Text Box 17"/>
          <p:cNvSpPr txBox="1">
            <a:spLocks noChangeArrowheads="1"/>
          </p:cNvSpPr>
          <p:nvPr/>
        </p:nvSpPr>
        <p:spPr bwMode="auto">
          <a:xfrm>
            <a:off x="4076700" y="3810000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Label image  </a:t>
            </a:r>
            <a:endParaRPr lang="en-US" altLang="fi-FI">
              <a:latin typeface="Times New Roman" pitchFamily="18" charset="0"/>
            </a:endParaRPr>
          </a:p>
        </p:txBody>
      </p:sp>
      <p:pic>
        <p:nvPicPr>
          <p:cNvPr id="72715" name="Picture 7" descr="C:\Users\elena\AppData\Local\Temp\Rar$DR04.983\pics\e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1813" y="3821113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Picture 13" descr="C:\Users\elena\AppData\Local\Temp\Rar$DR29.664\pics\eq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4978" y="3821113"/>
            <a:ext cx="3524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7" name="Picture 17" descr="C:\Users\elena\AppData\Local\Temp\Rar$DR83.440\pics\eq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2454275"/>
            <a:ext cx="9715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8" name="Picture 18" descr="C:\Users\elena\AppData\Local\Temp\Rar$DR83.008\pics\eq1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2438400"/>
            <a:ext cx="1371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6172200" y="1857375"/>
            <a:ext cx="4267200" cy="2590800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/>
            </a:pPr>
            <a:endParaRPr lang="en-US"/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3962400" y="4800600"/>
            <a:ext cx="6705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  <a:defRPr/>
            </a:pPr>
            <a:r>
              <a:rPr lang="en-US" sz="2200" kern="0" dirty="0">
                <a:solidFill>
                  <a:srgbClr val="000000"/>
                </a:solidFill>
                <a:latin typeface="+mn-lt"/>
              </a:rPr>
              <a:t>The parameters        control the deformation of “average anatomy”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  <a:defRPr/>
            </a:pPr>
            <a:r>
              <a:rPr lang="en-US" sz="2200" kern="0" dirty="0">
                <a:solidFill>
                  <a:srgbClr val="000000"/>
                </a:solidFill>
                <a:latin typeface="+mn-lt"/>
              </a:rPr>
              <a:t>Deformation prior</a:t>
            </a:r>
          </a:p>
        </p:txBody>
      </p:sp>
      <p:pic>
        <p:nvPicPr>
          <p:cNvPr id="72721" name="Picture 21" descr="F:\SummerSchoolOnRegistrationInImageAnalysisAndComputerGraphics2012\equations\eq1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45955" y="4904099"/>
            <a:ext cx="258763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2" name="Picture 22" descr="F:\SummerSchoolOnRegistrationInImageAnalysisAndComputerGraphics2012\equations\eq1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08517" y="5595941"/>
            <a:ext cx="6969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3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22450" y="4322766"/>
            <a:ext cx="23812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7">
            <a:extLst>
              <a:ext uri="{FF2B5EF4-FFF2-40B4-BE49-F238E27FC236}">
                <a16:creationId xmlns:a16="http://schemas.microsoft.com/office/drawing/2014/main" id="{1021870C-7A3D-46CA-B06B-398F282FB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172200"/>
            <a:ext cx="44196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[Ashburner 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NeuroImage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2005]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[Van Leemput TMI 2009]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/>
              <a:t>Imaging model</a:t>
            </a:r>
          </a:p>
        </p:txBody>
      </p:sp>
      <p:pic>
        <p:nvPicPr>
          <p:cNvPr id="73731" name="Picture 2" descr="C:\Users\elena\AppData\Local\Temp\Rar$DR02.494\freeSurferMRICropp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3" y="1905003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3" descr="C:\Users\elena\AppData\Local\Temp\Rar$DR02.659\fullLabeledCropp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9078" y="1895478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Text Box 12"/>
          <p:cNvSpPr txBox="1">
            <a:spLocks noChangeArrowheads="1"/>
          </p:cNvSpPr>
          <p:nvPr/>
        </p:nvSpPr>
        <p:spPr bwMode="auto">
          <a:xfrm>
            <a:off x="2286000" y="3124203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solidFill>
                  <a:srgbClr val="0099FF"/>
                </a:solidFill>
                <a:latin typeface="Times New Roman" pitchFamily="18" charset="0"/>
              </a:rPr>
              <a:t>“anatomical model”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73734" name="AutoShape 13"/>
          <p:cNvSpPr>
            <a:spLocks noChangeArrowheads="1"/>
          </p:cNvSpPr>
          <p:nvPr/>
        </p:nvSpPr>
        <p:spPr bwMode="auto">
          <a:xfrm>
            <a:off x="2514600" y="2895600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73735" name="Text Box 14"/>
          <p:cNvSpPr txBox="1">
            <a:spLocks noChangeArrowheads="1"/>
          </p:cNvSpPr>
          <p:nvPr/>
        </p:nvSpPr>
        <p:spPr bwMode="auto">
          <a:xfrm>
            <a:off x="6019800" y="3140078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>
                <a:solidFill>
                  <a:srgbClr val="0099FF"/>
                </a:solidFill>
                <a:latin typeface="Times New Roman" pitchFamily="18" charset="0"/>
              </a:rPr>
              <a:t>“imaging model”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73736" name="AutoShape 15"/>
          <p:cNvSpPr>
            <a:spLocks noChangeArrowheads="1"/>
          </p:cNvSpPr>
          <p:nvPr/>
        </p:nvSpPr>
        <p:spPr bwMode="auto">
          <a:xfrm>
            <a:off x="6248400" y="2911475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73737" name="Text Box 17"/>
          <p:cNvSpPr txBox="1">
            <a:spLocks noChangeArrowheads="1"/>
          </p:cNvSpPr>
          <p:nvPr/>
        </p:nvSpPr>
        <p:spPr bwMode="auto">
          <a:xfrm>
            <a:off x="8039100" y="3819525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MRI image 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73738" name="Text Box 17"/>
          <p:cNvSpPr txBox="1">
            <a:spLocks noChangeArrowheads="1"/>
          </p:cNvSpPr>
          <p:nvPr/>
        </p:nvSpPr>
        <p:spPr bwMode="auto">
          <a:xfrm>
            <a:off x="4076700" y="3810000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Label image  </a:t>
            </a:r>
            <a:endParaRPr lang="en-US" altLang="fi-FI">
              <a:latin typeface="Times New Roman" pitchFamily="18" charset="0"/>
            </a:endParaRPr>
          </a:p>
        </p:txBody>
      </p:sp>
      <p:pic>
        <p:nvPicPr>
          <p:cNvPr id="73739" name="Picture 7" descr="C:\Users\elena\AppData\Local\Temp\Rar$DR04.983\pics\e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1813" y="3821113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3" descr="C:\Users\elena\AppData\Local\Temp\Rar$DR29.664\pics\eq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4978" y="3821113"/>
            <a:ext cx="3524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7" descr="C:\Users\elena\AppData\Local\Temp\Rar$DR83.440\pics\eq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2454275"/>
            <a:ext cx="9715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8" descr="C:\Users\elena\AppData\Local\Temp\Rar$DR83.008\pics\eq1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2438400"/>
            <a:ext cx="1371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86800" y="4641850"/>
            <a:ext cx="145415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5" name="Text Box 20"/>
          <p:cNvSpPr txBox="1">
            <a:spLocks noChangeArrowheads="1"/>
          </p:cNvSpPr>
          <p:nvPr/>
        </p:nvSpPr>
        <p:spPr bwMode="auto">
          <a:xfrm>
            <a:off x="7772403" y="5337178"/>
            <a:ext cx="2381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3366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fi-FI" sz="3200" b="1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73746" name="Text Box 9"/>
          <p:cNvSpPr txBox="1">
            <a:spLocks noChangeArrowheads="1"/>
          </p:cNvSpPr>
          <p:nvPr/>
        </p:nvSpPr>
        <p:spPr bwMode="auto">
          <a:xfrm>
            <a:off x="5562600" y="6081713"/>
            <a:ext cx="22113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eaLnBrk="1" hangingPunct="1">
              <a:lnSpc>
                <a:spcPct val="93000"/>
              </a:lnSpc>
              <a:buClr>
                <a:srgbClr val="003366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fi-FI" sz="2200">
                <a:solidFill>
                  <a:srgbClr val="0099FF"/>
                </a:solidFill>
              </a:rPr>
              <a:t>Gaussian mixture model</a:t>
            </a:r>
          </a:p>
        </p:txBody>
      </p:sp>
      <p:sp>
        <p:nvSpPr>
          <p:cNvPr id="73747" name="Text Box 10"/>
          <p:cNvSpPr txBox="1">
            <a:spLocks noChangeArrowheads="1"/>
          </p:cNvSpPr>
          <p:nvPr/>
        </p:nvSpPr>
        <p:spPr bwMode="auto">
          <a:xfrm>
            <a:off x="8397878" y="6096289"/>
            <a:ext cx="2346325" cy="62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eaLnBrk="1" hangingPunct="1">
              <a:lnSpc>
                <a:spcPct val="93000"/>
              </a:lnSpc>
              <a:buClr>
                <a:srgbClr val="003366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fi-FI" sz="2200" dirty="0">
                <a:solidFill>
                  <a:srgbClr val="0099FF"/>
                </a:solidFill>
              </a:rPr>
              <a:t> smooth bias field model</a:t>
            </a:r>
          </a:p>
        </p:txBody>
      </p:sp>
      <p:pic>
        <p:nvPicPr>
          <p:cNvPr id="73748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91203" y="4648200"/>
            <a:ext cx="1700213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362200" y="1855788"/>
            <a:ext cx="3886200" cy="25908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3206BB30-719D-46E8-8D67-2C5900F7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6645" y="6122991"/>
            <a:ext cx="28194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[Wells TMI 1996]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[Van Leemput TMI 1999]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4375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“Inverting” the model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eaLnBrk="1" hangingPunct="1">
              <a:buNone/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segmentation-by-registration</a:t>
            </a: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D2F4C-0879-41FE-BF06-D1B821BCD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275" y="117475"/>
            <a:ext cx="24987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C2BC97-D53B-4BA5-BD36-DA35EA45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3394075"/>
            <a:ext cx="2484438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12E7FCB-DFDE-447B-AF8E-95BA9A6B2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2875" y="117475"/>
            <a:ext cx="2484438" cy="3238500"/>
          </a:xfr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0D87BD9-A2F2-4980-A380-A2753D145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38" y="3394075"/>
            <a:ext cx="2433637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2705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“Inverting” the model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4FE58-DE04-44BF-A6A7-5EFB79201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275" y="117475"/>
            <a:ext cx="24987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C1168-53E0-486B-B3C9-D6F7EABE9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3394075"/>
            <a:ext cx="2484438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1079B9B-0FD1-4AD3-B7CB-E20AF1BCE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2875" y="117475"/>
            <a:ext cx="2484438" cy="3238500"/>
          </a:xfr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92760F5-1E67-457D-9D85-909DB25EB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38" y="3394075"/>
            <a:ext cx="2433637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59AFAE0-BCB4-4164-A174-F5CEE6EFF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 eaLnBrk="1" hangingPunct="1">
              <a:buNone/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segmentation-by-registration</a:t>
            </a: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</p:spTree>
    <p:extLst>
      <p:ext uri="{BB962C8B-B14F-4D97-AF65-F5344CB8AC3E}">
        <p14:creationId xmlns:p14="http://schemas.microsoft.com/office/powerpoint/2010/main" val="9761056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i-FI" dirty="0"/>
              <a:t>“Inverting” the model</a:t>
            </a:r>
          </a:p>
        </p:txBody>
      </p:sp>
      <p:pic>
        <p:nvPicPr>
          <p:cNvPr id="80899" name="Picture 2" descr="E:\MICI_10May2013\fig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1400" y="1905000"/>
            <a:ext cx="5664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Text Box 17"/>
          <p:cNvSpPr txBox="1">
            <a:spLocks noChangeArrowheads="1"/>
          </p:cNvSpPr>
          <p:nvPr/>
        </p:nvSpPr>
        <p:spPr bwMode="auto">
          <a:xfrm>
            <a:off x="6248400" y="6400800"/>
            <a:ext cx="27432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>
                <a:solidFill>
                  <a:schemeClr val="tx1"/>
                </a:solidFill>
                <a:latin typeface="Times New Roman" pitchFamily="18" charset="0"/>
              </a:rPr>
              <a:t>3T multi-contrast scan </a:t>
            </a:r>
            <a:endParaRPr lang="en-US" altLang="fi-FI" sz="2400">
              <a:latin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D3B9F9-F2CA-4BB0-91AC-B1F3DD856E38}"/>
              </a:ext>
            </a:extLst>
          </p:cNvPr>
          <p:cNvGrpSpPr/>
          <p:nvPr/>
        </p:nvGrpSpPr>
        <p:grpSpPr>
          <a:xfrm>
            <a:off x="914400" y="2514600"/>
            <a:ext cx="2008187" cy="3736978"/>
            <a:chOff x="1573216" y="2895600"/>
            <a:chExt cx="2008187" cy="3736978"/>
          </a:xfrm>
        </p:grpSpPr>
        <p:pic>
          <p:nvPicPr>
            <p:cNvPr id="80900" name="Picture 2" descr="E:\MICI_10May2013\Siemen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0703" y="3124200"/>
              <a:ext cx="1554163" cy="153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01" name="Text Box 17"/>
            <p:cNvSpPr txBox="1">
              <a:spLocks noChangeArrowheads="1"/>
            </p:cNvSpPr>
            <p:nvPr/>
          </p:nvSpPr>
          <p:spPr bwMode="auto">
            <a:xfrm>
              <a:off x="1676400" y="4387850"/>
              <a:ext cx="1752600" cy="14795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r>
                <a:rPr lang="en-US" altLang="fi-FI" sz="1600" dirty="0">
                  <a:solidFill>
                    <a:schemeClr val="tx1"/>
                  </a:solidFill>
                  <a:latin typeface="Times New Roman" pitchFamily="18" charset="0"/>
                </a:rPr>
                <a:t>1.5T T1-weighted scans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r>
                <a:rPr lang="en-US" altLang="fi-FI" sz="1600" dirty="0">
                  <a:solidFill>
                    <a:schemeClr val="tx1"/>
                  </a:solidFill>
                  <a:latin typeface="Times New Roman" pitchFamily="18" charset="0"/>
                </a:rPr>
                <a:t>with manual delineations 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r>
                <a:rPr lang="en-US" altLang="fi-FI" sz="1600" dirty="0">
                  <a:solidFill>
                    <a:schemeClr val="tx1"/>
                  </a:solidFill>
                  <a:latin typeface="Times New Roman" pitchFamily="18" charset="0"/>
                </a:rPr>
                <a:t>(20 subjects)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endParaRPr lang="en-US" altLang="fi-FI" sz="2400" dirty="0">
                <a:latin typeface="Times New Roman" pitchFamily="18" charset="0"/>
              </a:endParaRPr>
            </a:p>
          </p:txBody>
        </p:sp>
        <p:sp>
          <p:nvSpPr>
            <p:cNvPr id="80903" name="TextBox 16"/>
            <p:cNvSpPr txBox="1">
              <a:spLocks noChangeArrowheads="1"/>
            </p:cNvSpPr>
            <p:nvPr/>
          </p:nvSpPr>
          <p:spPr bwMode="auto">
            <a:xfrm>
              <a:off x="1573216" y="6172203"/>
              <a:ext cx="2008187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5000" rIns="90000" bIns="45000">
              <a:spAutoFit/>
            </a:bodyPr>
            <a:lstStyle/>
            <a:p>
              <a:pPr eaLnBrk="1" hangingPunct="1">
                <a:spcBef>
                  <a:spcPts val="700"/>
                </a:spcBef>
                <a:buClr>
                  <a:schemeClr val="tx1"/>
                </a:buClr>
                <a:buSzPct val="75000"/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fi-FI" sz="2400" dirty="0">
                  <a:solidFill>
                    <a:srgbClr val="0000FF"/>
                  </a:solidFill>
                  <a:ea typeface="WenQuanYi Micro Hei"/>
                  <a:cs typeface="Lohit Hindi"/>
                </a:rPr>
                <a:t>Training data</a:t>
              </a:r>
            </a:p>
          </p:txBody>
        </p:sp>
        <p:sp>
          <p:nvSpPr>
            <p:cNvPr id="80904" name="Rectangle 1"/>
            <p:cNvSpPr>
              <a:spLocks noChangeArrowheads="1"/>
            </p:cNvSpPr>
            <p:nvPr/>
          </p:nvSpPr>
          <p:spPr bwMode="auto">
            <a:xfrm>
              <a:off x="1573216" y="2895600"/>
              <a:ext cx="2008187" cy="3048000"/>
            </a:xfrm>
            <a:prstGeom prst="rect">
              <a:avLst/>
            </a:prstGeom>
            <a:noFill/>
            <a:ln w="34925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None/>
              </a:pPr>
              <a:endParaRPr lang="fi-FI" altLang="fi-FI"/>
            </a:p>
          </p:txBody>
        </p:sp>
      </p:grpSp>
      <p:sp>
        <p:nvSpPr>
          <p:cNvPr id="80905" name="AutoShape 15"/>
          <p:cNvSpPr>
            <a:spLocks noChangeArrowheads="1"/>
          </p:cNvSpPr>
          <p:nvPr/>
        </p:nvSpPr>
        <p:spPr bwMode="auto">
          <a:xfrm>
            <a:off x="3124200" y="4098925"/>
            <a:ext cx="1600200" cy="396875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04800" y="6477000"/>
            <a:ext cx="27432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Puonti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NeuroImage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2016]</a:t>
            </a:r>
            <a:endParaRPr lang="en-US" altLang="fi-FI" sz="2400" i="1" dirty="0"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AB601-B72D-46B6-8CA7-A1D53CE5BD03}"/>
              </a:ext>
            </a:extLst>
          </p:cNvPr>
          <p:cNvSpPr txBox="1"/>
          <p:nvPr/>
        </p:nvSpPr>
        <p:spPr bwMode="auto">
          <a:xfrm>
            <a:off x="3276600" y="2667000"/>
            <a:ext cx="1181100" cy="1279526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~5min (CPU)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4" name="Picture 13" descr="fscortex.png">
            <a:extLst>
              <a:ext uri="{FF2B5EF4-FFF2-40B4-BE49-F238E27FC236}">
                <a16:creationId xmlns:a16="http://schemas.microsoft.com/office/drawing/2014/main" id="{66AE2679-F58D-419B-B897-D69D93EFE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7754" y="11373"/>
            <a:ext cx="1806715" cy="18067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494FC51-F49D-4041-9313-F02700FAB6A9}"/>
              </a:ext>
            </a:extLst>
          </p:cNvPr>
          <p:cNvSpPr/>
          <p:nvPr/>
        </p:nvSpPr>
        <p:spPr>
          <a:xfrm>
            <a:off x="7452154" y="531167"/>
            <a:ext cx="28956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http://freesurfer.net/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i-FI" dirty="0"/>
              <a:t>Adding pathology into the mix…</a:t>
            </a:r>
            <a:endParaRPr lang="fi-FI" altLang="fi-FI" dirty="0"/>
          </a:p>
        </p:txBody>
      </p:sp>
      <p:pic>
        <p:nvPicPr>
          <p:cNvPr id="4198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3150" y="1981200"/>
            <a:ext cx="1827234" cy="224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4950" y="4532636"/>
            <a:ext cx="1827982" cy="224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2766" y="1981200"/>
            <a:ext cx="1827234" cy="224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ABC4A19A-AEEC-454F-8CD3-141C94A1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482" y="3276600"/>
            <a:ext cx="551212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200150" lvl="2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n-US" altLang="fi-FI" sz="2400" dirty="0">
                <a:solidFill>
                  <a:srgbClr val="000000"/>
                </a:solidFill>
              </a:rPr>
              <a:t>Tissue contrast depends on hardware and pulse sequence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n-US" altLang="fi-FI" sz="2400" dirty="0">
                <a:solidFill>
                  <a:srgbClr val="000000"/>
                </a:solidFill>
              </a:rPr>
              <a:t>No standard protocol for clinical imaging (multimodal)</a:t>
            </a:r>
          </a:p>
          <a:p>
            <a:pPr lvl="2"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US" altLang="fi-FI" sz="2400" dirty="0">
              <a:solidFill>
                <a:srgbClr val="000000"/>
              </a:solidFill>
            </a:endParaRPr>
          </a:p>
          <a:p>
            <a:pPr marL="1200150" lvl="2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n-US" altLang="fi-FI" sz="2400" b="1" u="sng" dirty="0">
                <a:solidFill>
                  <a:srgbClr val="FF0000"/>
                </a:solidFill>
              </a:rPr>
              <a:t>Additional difficulty:</a:t>
            </a:r>
            <a:r>
              <a:rPr lang="en-US" altLang="fi-FI" sz="2400" dirty="0">
                <a:solidFill>
                  <a:srgbClr val="000000"/>
                </a:solidFill>
              </a:rPr>
              <a:t> Disease</a:t>
            </a:r>
            <a:r>
              <a:rPr lang="en-GB" altLang="fi-FI" sz="2400" dirty="0">
                <a:solidFill>
                  <a:srgbClr val="000000"/>
                </a:solidFill>
              </a:rPr>
              <a:t>-specific lesions</a:t>
            </a:r>
            <a:r>
              <a:rPr lang="en-US" altLang="fi-FI" sz="2400" dirty="0">
                <a:solidFill>
                  <a:srgbClr val="000000"/>
                </a:solidFill>
              </a:rPr>
              <a:t>!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endParaRPr lang="en-US" sz="2400" dirty="0"/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20AED984-6075-4CD0-8489-257D712ECF3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48963" y="4106865"/>
            <a:ext cx="990600" cy="396875"/>
          </a:xfrm>
          <a:prstGeom prst="rightArrow">
            <a:avLst>
              <a:gd name="adj1" fmla="val 50000"/>
              <a:gd name="adj2" fmla="val 150003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16" name="Picture 2" descr="C:\Users\koen\AppData\Local\Microsoft\Windows\Temporary Internet Files\Content.IE5\QCX81QO0\MCj04344110000[1].wmf">
            <a:extLst>
              <a:ext uri="{FF2B5EF4-FFF2-40B4-BE49-F238E27FC236}">
                <a16:creationId xmlns:a16="http://schemas.microsoft.com/office/drawing/2014/main" id="{CC64EDFF-5D64-434D-8875-C82DC2200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8750" y="3429000"/>
            <a:ext cx="162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AEC0DC66-9860-47BC-AAF7-2D45CB460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062663"/>
            <a:ext cx="139475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dirty="0">
                <a:solidFill>
                  <a:srgbClr val="FF0000"/>
                </a:solidFill>
              </a:rPr>
              <a:t>Lesion</a:t>
            </a:r>
            <a:endParaRPr lang="en-US" altLang="fi-FI" sz="2000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37">
            <a:extLst>
              <a:ext uri="{FF2B5EF4-FFF2-40B4-BE49-F238E27FC236}">
                <a16:creationId xmlns:a16="http://schemas.microsoft.com/office/drawing/2014/main" id="{9BE3ECE6-0262-4370-B77A-F32D780BCDEB}"/>
              </a:ext>
            </a:extLst>
          </p:cNvPr>
          <p:cNvCxnSpPr>
            <a:cxnSpLocks noChangeShapeType="1"/>
            <a:endCxn id="17" idx="0"/>
          </p:cNvCxnSpPr>
          <p:nvPr/>
        </p:nvCxnSpPr>
        <p:spPr bwMode="auto">
          <a:xfrm flipH="1">
            <a:off x="2297575" y="5257803"/>
            <a:ext cx="1741026" cy="804863"/>
          </a:xfrm>
          <a:prstGeom prst="line">
            <a:avLst/>
          </a:prstGeom>
          <a:noFill/>
          <a:ln w="15875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19" name="Straight Connector 37">
            <a:extLst>
              <a:ext uri="{FF2B5EF4-FFF2-40B4-BE49-F238E27FC236}">
                <a16:creationId xmlns:a16="http://schemas.microsoft.com/office/drawing/2014/main" id="{2FFF215F-9C92-4A10-A099-4061853E0F44}"/>
              </a:ext>
            </a:extLst>
          </p:cNvPr>
          <p:cNvCxnSpPr>
            <a:cxnSpLocks noChangeShapeType="1"/>
            <a:endCxn id="17" idx="0"/>
          </p:cNvCxnSpPr>
          <p:nvPr/>
        </p:nvCxnSpPr>
        <p:spPr bwMode="auto">
          <a:xfrm flipH="1">
            <a:off x="2297575" y="5943603"/>
            <a:ext cx="1891176" cy="119063"/>
          </a:xfrm>
          <a:prstGeom prst="line">
            <a:avLst/>
          </a:prstGeom>
          <a:noFill/>
          <a:ln w="15875" algn="ctr">
            <a:solidFill>
              <a:srgbClr val="0070C0"/>
            </a:solidFill>
            <a:round/>
            <a:headEnd/>
            <a:tailEnd/>
          </a:ln>
        </p:spPr>
      </p:cxnSp>
      <p:pic>
        <p:nvPicPr>
          <p:cNvPr id="23" name="Picture 22" descr="ouch.png">
            <a:extLst>
              <a:ext uri="{FF2B5EF4-FFF2-40B4-BE49-F238E27FC236}">
                <a16:creationId xmlns:a16="http://schemas.microsoft.com/office/drawing/2014/main" id="{7C3F37BC-3015-49F4-9983-4C097FB90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00" y="5750400"/>
            <a:ext cx="872676" cy="8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3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/>
              <a:t>Overview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tx1"/>
                </a:solidFill>
              </a:rPr>
              <a:t>Pre-1980 to 1994: humble beginnings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tx1"/>
                </a:solidFill>
              </a:rPr>
              <a:t>1995-2014: model-based techniques: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dirty="0">
                <a:solidFill>
                  <a:schemeClr val="tx1"/>
                </a:solidFill>
              </a:rPr>
              <a:t>Unimodal deformable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tx1"/>
                </a:solidFill>
              </a:rPr>
              <a:t>Multimodal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tx1"/>
                </a:solidFill>
              </a:rPr>
              <a:t>Statistical shape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tx1"/>
                </a:solidFill>
              </a:rPr>
              <a:t>Segmentation using generative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fi-FI" dirty="0">
                <a:solidFill>
                  <a:schemeClr val="tx1"/>
                </a:solidFill>
              </a:rPr>
              <a:t>Hyped-up topics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tx1"/>
                </a:solidFill>
              </a:rPr>
              <a:t>2015-now: learning from examples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tx1"/>
                </a:solidFill>
              </a:rPr>
              <a:t>Future outlook</a:t>
            </a:r>
          </a:p>
          <a:p>
            <a:pPr marL="0" indent="0" eaLnBrk="1" hangingPunct="1">
              <a:buNone/>
              <a:defRPr/>
            </a:pPr>
            <a:endParaRPr lang="en-US" altLang="fi-FI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fi-FI" dirty="0"/>
          </a:p>
          <a:p>
            <a:pPr eaLnBrk="1" hangingPunct="1">
              <a:defRPr/>
            </a:pPr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14201637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/>
              <a:t>Idea: alter the generative model</a:t>
            </a:r>
          </a:p>
        </p:txBody>
      </p:sp>
      <p:pic>
        <p:nvPicPr>
          <p:cNvPr id="72707" name="Picture 2" descr="C:\Users\elena\AppData\Local\Temp\Rar$DR02.494\freeSurferMRICropp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3" y="1905003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3" descr="C:\Users\elena\AppData\Local\Temp\Rar$DR02.659\fullLabeledCropp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9078" y="1895478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12"/>
          <p:cNvSpPr txBox="1">
            <a:spLocks noChangeArrowheads="1"/>
          </p:cNvSpPr>
          <p:nvPr/>
        </p:nvSpPr>
        <p:spPr bwMode="auto">
          <a:xfrm>
            <a:off x="2286000" y="3124203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 dirty="0">
                <a:solidFill>
                  <a:srgbClr val="0099FF"/>
                </a:solidFill>
                <a:latin typeface="Times New Roman" pitchFamily="18" charset="0"/>
              </a:rPr>
              <a:t>“anatomical model”</a:t>
            </a:r>
            <a:endParaRPr lang="en-US" altLang="fi-FI" dirty="0">
              <a:latin typeface="Times New Roman" pitchFamily="18" charset="0"/>
            </a:endParaRPr>
          </a:p>
        </p:txBody>
      </p:sp>
      <p:sp>
        <p:nvSpPr>
          <p:cNvPr id="72710" name="AutoShape 13"/>
          <p:cNvSpPr>
            <a:spLocks noChangeArrowheads="1"/>
          </p:cNvSpPr>
          <p:nvPr/>
        </p:nvSpPr>
        <p:spPr bwMode="auto">
          <a:xfrm>
            <a:off x="2514600" y="2895600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72711" name="Text Box 14"/>
          <p:cNvSpPr txBox="1">
            <a:spLocks noChangeArrowheads="1"/>
          </p:cNvSpPr>
          <p:nvPr/>
        </p:nvSpPr>
        <p:spPr bwMode="auto">
          <a:xfrm>
            <a:off x="6019800" y="3140078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400">
                <a:solidFill>
                  <a:srgbClr val="0099FF"/>
                </a:solidFill>
                <a:latin typeface="Times New Roman" pitchFamily="18" charset="0"/>
              </a:rPr>
              <a:t>“imaging model”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72712" name="AutoShape 15"/>
          <p:cNvSpPr>
            <a:spLocks noChangeArrowheads="1"/>
          </p:cNvSpPr>
          <p:nvPr/>
        </p:nvSpPr>
        <p:spPr bwMode="auto">
          <a:xfrm>
            <a:off x="6248400" y="2911475"/>
            <a:ext cx="1371600" cy="2286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72713" name="Text Box 17"/>
          <p:cNvSpPr txBox="1">
            <a:spLocks noChangeArrowheads="1"/>
          </p:cNvSpPr>
          <p:nvPr/>
        </p:nvSpPr>
        <p:spPr bwMode="auto">
          <a:xfrm>
            <a:off x="8039100" y="3819525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MRI image </a:t>
            </a:r>
            <a:endParaRPr lang="en-US" altLang="fi-FI">
              <a:latin typeface="Times New Roman" pitchFamily="18" charset="0"/>
            </a:endParaRPr>
          </a:p>
        </p:txBody>
      </p:sp>
      <p:sp>
        <p:nvSpPr>
          <p:cNvPr id="72714" name="Text Box 17"/>
          <p:cNvSpPr txBox="1">
            <a:spLocks noChangeArrowheads="1"/>
          </p:cNvSpPr>
          <p:nvPr/>
        </p:nvSpPr>
        <p:spPr bwMode="auto">
          <a:xfrm>
            <a:off x="4076700" y="3810000"/>
            <a:ext cx="1905000" cy="400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2000">
                <a:solidFill>
                  <a:schemeClr val="tx1"/>
                </a:solidFill>
                <a:latin typeface="Times New Roman" pitchFamily="18" charset="0"/>
              </a:rPr>
              <a:t>  Label image  </a:t>
            </a:r>
            <a:endParaRPr lang="en-US" altLang="fi-FI">
              <a:latin typeface="Times New Roman" pitchFamily="18" charset="0"/>
            </a:endParaRPr>
          </a:p>
        </p:txBody>
      </p:sp>
      <p:pic>
        <p:nvPicPr>
          <p:cNvPr id="72715" name="Picture 7" descr="C:\Users\elena\AppData\Local\Temp\Rar$DR04.983\pics\e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1813" y="3821113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Picture 13" descr="C:\Users\elena\AppData\Local\Temp\Rar$DR29.664\pics\eq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4978" y="3821113"/>
            <a:ext cx="3524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7" name="Picture 17" descr="C:\Users\elena\AppData\Local\Temp\Rar$DR83.440\pics\eq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2454275"/>
            <a:ext cx="9715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8" name="Picture 18" descr="C:\Users\elena\AppData\Local\Temp\Rar$DR83.008\pics\eq1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2438400"/>
            <a:ext cx="1371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6172200" y="1857375"/>
            <a:ext cx="4267200" cy="2590800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  <a:defRPr/>
            </a:pPr>
            <a:endParaRPr lang="en-US"/>
          </a:p>
        </p:txBody>
      </p:sp>
      <p:pic>
        <p:nvPicPr>
          <p:cNvPr id="72723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22450" y="4322766"/>
            <a:ext cx="23812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lesionMapMovie.gif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861560" y="4317273"/>
            <a:ext cx="2377440" cy="2414016"/>
          </a:xfrm>
          <a:prstGeom prst="rect">
            <a:avLst/>
          </a:prstGeom>
        </p:spPr>
      </p:pic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4419603" y="5337178"/>
            <a:ext cx="2381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3366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fi-FI" sz="3200" b="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F485F58A-C7E3-42D4-B11A-CB31A654F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838" y="5086350"/>
            <a:ext cx="299656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fi-FI" sz="2400" b="1" i="1" kern="0" dirty="0">
                <a:solidFill>
                  <a:srgbClr val="0099FF"/>
                </a:solidFill>
              </a:rPr>
              <a:t>Use two anatomical models that are trained on different subjects! </a:t>
            </a:r>
          </a:p>
        </p:txBody>
      </p:sp>
      <p:pic>
        <p:nvPicPr>
          <p:cNvPr id="20" name="Picture 19" descr="yeah.png">
            <a:extLst>
              <a:ext uri="{FF2B5EF4-FFF2-40B4-BE49-F238E27FC236}">
                <a16:creationId xmlns:a16="http://schemas.microsoft.com/office/drawing/2014/main" id="{052A949C-B2C9-4526-AE9E-3D468F446C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0600" y="4267200"/>
            <a:ext cx="903696" cy="8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263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575056-E4E2-47C2-A801-277828879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438" y="4636800"/>
            <a:ext cx="8199286" cy="214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235965-1DB6-4E9F-8D85-E6DC8E866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209803"/>
            <a:ext cx="8915400" cy="190479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DCCE7A8-B90D-42A5-B9A1-B5D53385B0BF}"/>
              </a:ext>
            </a:extLst>
          </p:cNvPr>
          <p:cNvCxnSpPr>
            <a:cxnSpLocks/>
          </p:cNvCxnSpPr>
          <p:nvPr/>
        </p:nvCxnSpPr>
        <p:spPr bwMode="auto">
          <a:xfrm>
            <a:off x="2590800" y="4114600"/>
            <a:ext cx="2590800" cy="5222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8868B77-C443-4AD8-BCA6-A8F539D32AC3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>
            <a:off x="5181602" y="4114600"/>
            <a:ext cx="876298" cy="5222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FA8F07E-220B-4978-A21A-28B55FFC365B}"/>
              </a:ext>
            </a:extLst>
          </p:cNvPr>
          <p:cNvCxnSpPr>
            <a:cxnSpLocks/>
          </p:cNvCxnSpPr>
          <p:nvPr/>
        </p:nvCxnSpPr>
        <p:spPr bwMode="auto">
          <a:xfrm flipH="1">
            <a:off x="5181605" y="4126000"/>
            <a:ext cx="4447819" cy="5108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301A8A4-452B-4C4A-8EC9-3351B42B3AC5}"/>
              </a:ext>
            </a:extLst>
          </p:cNvPr>
          <p:cNvCxnSpPr>
            <a:cxnSpLocks/>
          </p:cNvCxnSpPr>
          <p:nvPr/>
        </p:nvCxnSpPr>
        <p:spPr bwMode="auto">
          <a:xfrm>
            <a:off x="4357862" y="4114600"/>
            <a:ext cx="861841" cy="5336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1" name="Text Box 17">
            <a:extLst>
              <a:ext uri="{FF2B5EF4-FFF2-40B4-BE49-F238E27FC236}">
                <a16:creationId xmlns:a16="http://schemas.microsoft.com/office/drawing/2014/main" id="{7FAFE8F5-1FE3-4C12-9E89-3DA8173F5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0252" y="119900"/>
            <a:ext cx="38481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Agn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MEDIA 2019]</a:t>
            </a:r>
            <a:endParaRPr lang="en-US" altLang="fi-FI" sz="2400" i="1" dirty="0">
              <a:latin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247479-5DF5-4FEE-814D-8013EF9E285E}"/>
              </a:ext>
            </a:extLst>
          </p:cNvPr>
          <p:cNvSpPr/>
          <p:nvPr/>
        </p:nvSpPr>
        <p:spPr bwMode="auto">
          <a:xfrm>
            <a:off x="6858000" y="2209803"/>
            <a:ext cx="1866900" cy="19161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3FFEB-4325-4D11-B01C-ECC94DAA903A}"/>
              </a:ext>
            </a:extLst>
          </p:cNvPr>
          <p:cNvSpPr/>
          <p:nvPr/>
        </p:nvSpPr>
        <p:spPr bwMode="auto">
          <a:xfrm>
            <a:off x="6096000" y="4637006"/>
            <a:ext cx="4070724" cy="2144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6E0715ED-5235-41BE-B706-5B90BB93C0A0}"/>
              </a:ext>
            </a:extLst>
          </p:cNvPr>
          <p:cNvSpPr txBox="1">
            <a:spLocks/>
          </p:cNvSpPr>
          <p:nvPr/>
        </p:nvSpPr>
        <p:spPr bwMode="auto">
          <a:xfrm>
            <a:off x="1219200" y="762000"/>
            <a:ext cx="10668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altLang="fi-FI" kern="0" dirty="0"/>
              <a:t>Radiation therapy planning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575056-E4E2-47C2-A801-277828879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438" y="4636800"/>
            <a:ext cx="8199286" cy="214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235965-1DB6-4E9F-8D85-E6DC8E866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209803"/>
            <a:ext cx="8915400" cy="1904797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50635F0-6656-4534-B605-7E7D8FFFD449}"/>
              </a:ext>
            </a:extLst>
          </p:cNvPr>
          <p:cNvCxnSpPr>
            <a:cxnSpLocks/>
          </p:cNvCxnSpPr>
          <p:nvPr/>
        </p:nvCxnSpPr>
        <p:spPr bwMode="auto">
          <a:xfrm>
            <a:off x="2590800" y="4114600"/>
            <a:ext cx="4648200" cy="5222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A09E886-23DA-412F-AC5B-684D38B79E3C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>
            <a:off x="6057900" y="4114600"/>
            <a:ext cx="1181100" cy="5222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76DB182-3FFD-46D9-AAFF-8F4F3D317FD9}"/>
              </a:ext>
            </a:extLst>
          </p:cNvPr>
          <p:cNvCxnSpPr>
            <a:cxnSpLocks/>
          </p:cNvCxnSpPr>
          <p:nvPr/>
        </p:nvCxnSpPr>
        <p:spPr bwMode="auto">
          <a:xfrm flipH="1">
            <a:off x="7239003" y="4126000"/>
            <a:ext cx="2390421" cy="5108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08E1907-BE94-4B13-BDAC-039A42BC02A3}"/>
              </a:ext>
            </a:extLst>
          </p:cNvPr>
          <p:cNvSpPr/>
          <p:nvPr/>
        </p:nvSpPr>
        <p:spPr bwMode="auto">
          <a:xfrm>
            <a:off x="6858000" y="2209803"/>
            <a:ext cx="1866900" cy="19161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27B679-CC86-48A6-BD92-25F6AEE166D5}"/>
              </a:ext>
            </a:extLst>
          </p:cNvPr>
          <p:cNvSpPr/>
          <p:nvPr/>
        </p:nvSpPr>
        <p:spPr bwMode="auto">
          <a:xfrm>
            <a:off x="3276600" y="2198606"/>
            <a:ext cx="1866900" cy="19161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4684D7-CC99-479F-BDB4-79FB5EBF981F}"/>
              </a:ext>
            </a:extLst>
          </p:cNvPr>
          <p:cNvSpPr/>
          <p:nvPr/>
        </p:nvSpPr>
        <p:spPr bwMode="auto">
          <a:xfrm>
            <a:off x="8153400" y="4637006"/>
            <a:ext cx="2013324" cy="2144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8E43FDDA-7A30-4BDB-92DB-E95365E1FFEE}"/>
              </a:ext>
            </a:extLst>
          </p:cNvPr>
          <p:cNvSpPr txBox="1">
            <a:spLocks/>
          </p:cNvSpPr>
          <p:nvPr/>
        </p:nvSpPr>
        <p:spPr bwMode="auto">
          <a:xfrm>
            <a:off x="1219200" y="762000"/>
            <a:ext cx="10668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altLang="fi-FI" kern="0" dirty="0"/>
              <a:t>Radiation therapy planning</a:t>
            </a: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0C3F7692-7A70-48DD-8D93-AEAF414B1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0252" y="119900"/>
            <a:ext cx="38481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Agn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MEDIA 2019]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184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575056-E4E2-47C2-A801-277828879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438" y="4636800"/>
            <a:ext cx="8199286" cy="214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235965-1DB6-4E9F-8D85-E6DC8E866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209803"/>
            <a:ext cx="8915400" cy="1904797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522CCFD-644B-4EC0-9355-A8544444E93A}"/>
              </a:ext>
            </a:extLst>
          </p:cNvPr>
          <p:cNvCxnSpPr>
            <a:cxnSpLocks/>
          </p:cNvCxnSpPr>
          <p:nvPr/>
        </p:nvCxnSpPr>
        <p:spPr bwMode="auto">
          <a:xfrm>
            <a:off x="2590800" y="4114600"/>
            <a:ext cx="6858000" cy="5222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E77F860-8602-4528-8439-1A233094A4B9}"/>
              </a:ext>
            </a:extLst>
          </p:cNvPr>
          <p:cNvCxnSpPr>
            <a:cxnSpLocks/>
          </p:cNvCxnSpPr>
          <p:nvPr/>
        </p:nvCxnSpPr>
        <p:spPr bwMode="auto">
          <a:xfrm>
            <a:off x="7862362" y="4103200"/>
            <a:ext cx="1510238" cy="5336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15E0256-670A-426E-BA7B-A5B8356F6406}"/>
              </a:ext>
            </a:extLst>
          </p:cNvPr>
          <p:cNvSpPr/>
          <p:nvPr/>
        </p:nvSpPr>
        <p:spPr bwMode="auto">
          <a:xfrm>
            <a:off x="8686800" y="2209803"/>
            <a:ext cx="1866900" cy="19161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CCE627-D4E7-4CA0-A6C2-5383DCD2B16A}"/>
              </a:ext>
            </a:extLst>
          </p:cNvPr>
          <p:cNvSpPr/>
          <p:nvPr/>
        </p:nvSpPr>
        <p:spPr bwMode="auto">
          <a:xfrm>
            <a:off x="5029200" y="2209803"/>
            <a:ext cx="1866900" cy="19161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872555-8E9D-45F5-B449-828085BD1F4C}"/>
              </a:ext>
            </a:extLst>
          </p:cNvPr>
          <p:cNvSpPr/>
          <p:nvPr/>
        </p:nvSpPr>
        <p:spPr bwMode="auto">
          <a:xfrm>
            <a:off x="3277200" y="2209803"/>
            <a:ext cx="1866900" cy="19161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8D0F12E1-28FF-40C1-873D-E696191667B2}"/>
              </a:ext>
            </a:extLst>
          </p:cNvPr>
          <p:cNvSpPr txBox="1">
            <a:spLocks/>
          </p:cNvSpPr>
          <p:nvPr/>
        </p:nvSpPr>
        <p:spPr bwMode="auto">
          <a:xfrm>
            <a:off x="1219200" y="762000"/>
            <a:ext cx="10668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altLang="fi-FI" kern="0" dirty="0"/>
              <a:t>Radiation therapy planning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A0C119F2-282E-4EE2-9BCC-848A64544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0252" y="119900"/>
            <a:ext cx="384810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Agn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MEDIA 2019]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655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/>
              <a:t>Overview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Pre-1980 to 1994: humble beginnings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1995-2014: model-based techniques: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dirty="0">
                <a:solidFill>
                  <a:schemeClr val="accent1"/>
                </a:solidFill>
              </a:rPr>
              <a:t>Unimodal deformable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Multimodal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Statistical shape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Segmentation using generative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fi-FI" dirty="0">
                <a:solidFill>
                  <a:schemeClr val="tx1"/>
                </a:solidFill>
              </a:rPr>
              <a:t>Hyped-up topics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2015-now: learning from examples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Future outlook</a:t>
            </a:r>
          </a:p>
          <a:p>
            <a:pPr marL="0" indent="0" eaLnBrk="1" hangingPunct="1">
              <a:buNone/>
              <a:defRPr/>
            </a:pPr>
            <a:endParaRPr lang="en-US" altLang="fi-FI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fi-FI" dirty="0"/>
          </a:p>
          <a:p>
            <a:pPr eaLnBrk="1" hangingPunct="1">
              <a:defRPr/>
            </a:pPr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33629140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sets (late 1990s – early 2000s)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eaLnBrk="1" hangingPunct="1">
              <a:buNone/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Implicit surface representations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E.g., embed a 2D curve as an iso-level in a 3D surface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5" name="Picture 4" descr="A picture containing mask, vector graphics&#10;&#10;Description automatically generated">
            <a:extLst>
              <a:ext uri="{FF2B5EF4-FFF2-40B4-BE49-F238E27FC236}">
                <a16:creationId xmlns:a16="http://schemas.microsoft.com/office/drawing/2014/main" id="{526BD74F-F5A1-4BD6-8950-95B88C80D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199741"/>
            <a:ext cx="4961252" cy="2972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F6295C-1D33-4522-BD5C-E3DAF083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971800"/>
            <a:ext cx="6784667" cy="3785755"/>
          </a:xfrm>
          <a:prstGeom prst="rect">
            <a:avLst/>
          </a:prstGeom>
        </p:spPr>
      </p:pic>
      <p:sp>
        <p:nvSpPr>
          <p:cNvPr id="7" name="Text Box 17">
            <a:extLst>
              <a:ext uri="{FF2B5EF4-FFF2-40B4-BE49-F238E27FC236}">
                <a16:creationId xmlns:a16="http://schemas.microsoft.com/office/drawing/2014/main" id="{65F0AB39-C596-45E7-AFE7-3031164EB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652" y="2667000"/>
            <a:ext cx="2413948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[Zeng MICCAI 1998]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5534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Diffeomorphic registration (mid-late 2000s)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Deformation fields should be smooth and </a:t>
            </a:r>
            <a:r>
              <a:rPr lang="en-US" altLang="fi-FI" b="1" i="1" u="sng" kern="0" dirty="0">
                <a:solidFill>
                  <a:schemeClr val="tx1"/>
                </a:solidFill>
              </a:rPr>
              <a:t>invertible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Integration over artificial time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F1AB3C0-2469-4E5C-9AC3-787F63714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882" y="3153025"/>
            <a:ext cx="2200000" cy="2209524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F16D592-6A4B-4E50-8693-8F3130920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88" y="3121852"/>
            <a:ext cx="2190476" cy="218095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75EF4E5-37FB-4D96-93F7-B476E200E553}"/>
              </a:ext>
            </a:extLst>
          </p:cNvPr>
          <p:cNvSpPr/>
          <p:nvPr/>
        </p:nvSpPr>
        <p:spPr bwMode="auto">
          <a:xfrm>
            <a:off x="2286000" y="3352800"/>
            <a:ext cx="4010891" cy="718579"/>
          </a:xfrm>
          <a:custGeom>
            <a:avLst/>
            <a:gdLst>
              <a:gd name="connsiteX0" fmla="*/ 0 w 4010891"/>
              <a:gd name="connsiteY0" fmla="*/ 562715 h 718579"/>
              <a:gd name="connsiteX1" fmla="*/ 1995055 w 4010891"/>
              <a:gd name="connsiteY1" fmla="*/ 1606 h 718579"/>
              <a:gd name="connsiteX2" fmla="*/ 4010891 w 4010891"/>
              <a:gd name="connsiteY2" fmla="*/ 718579 h 718579"/>
              <a:gd name="connsiteX3" fmla="*/ 4010891 w 4010891"/>
              <a:gd name="connsiteY3" fmla="*/ 718579 h 71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891" h="718579">
                <a:moveTo>
                  <a:pt x="0" y="562715"/>
                </a:moveTo>
                <a:cubicBezTo>
                  <a:pt x="663286" y="269172"/>
                  <a:pt x="1326573" y="-24371"/>
                  <a:pt x="1995055" y="1606"/>
                </a:cubicBezTo>
                <a:cubicBezTo>
                  <a:pt x="2663537" y="27583"/>
                  <a:pt x="4010891" y="718579"/>
                  <a:pt x="4010891" y="718579"/>
                </a:cubicBezTo>
                <a:lnTo>
                  <a:pt x="4010891" y="718579"/>
                </a:lnTo>
              </a:path>
            </a:pathLst>
          </a:custGeom>
          <a:ln w="53975">
            <a:solidFill>
              <a:srgbClr val="0000FF"/>
            </a:solidFill>
            <a:headEnd type="triangle"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</a:pPr>
            <a:endParaRPr kumimoji="0" lang="en-FI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0" name="Picture 2" descr="C:\Users\koen\AppData\Local\Microsoft\Windows\Temporary Internet Files\Content.IE5\QCX81QO0\MCj04344110000[1].wmf">
            <a:extLst>
              <a:ext uri="{FF2B5EF4-FFF2-40B4-BE49-F238E27FC236}">
                <a16:creationId xmlns:a16="http://schemas.microsoft.com/office/drawing/2014/main" id="{D921A2F1-8BC7-43D3-9BFD-43AC65360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3600" y="3581400"/>
            <a:ext cx="162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id="{E8EE4055-A636-458E-99FC-0A33C48D0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6" y="5562600"/>
            <a:ext cx="3111974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[Beg IJCV 2005]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[Ashburner 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NeuroImage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2007]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Avants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MEDIA 2008]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Vercauteren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NeuroImage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2009]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3313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6B2CEBD-0D3D-4050-9084-D6F67F2B7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974" y="3146097"/>
            <a:ext cx="2161905" cy="217142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Diffeomorphic registration (mid-late 2000s)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Deformation fields should be smooth and </a:t>
            </a:r>
            <a:r>
              <a:rPr lang="en-US" altLang="fi-FI" b="1" i="1" u="sng" kern="0" dirty="0">
                <a:solidFill>
                  <a:schemeClr val="tx1"/>
                </a:solidFill>
              </a:rPr>
              <a:t>invertible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Integration over artificial time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F16D592-6A4B-4E50-8693-8F3130920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88" y="3121852"/>
            <a:ext cx="2190476" cy="2180952"/>
          </a:xfrm>
          <a:prstGeom prst="rect">
            <a:avLst/>
          </a:prstGeom>
        </p:spPr>
      </p:pic>
      <p:pic>
        <p:nvPicPr>
          <p:cNvPr id="7" name="Picture 6" descr="A close up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7AAA00F8-4C72-4ED5-A6AA-64FC4C798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4314962"/>
            <a:ext cx="2200000" cy="219047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75EF4E5-37FB-4D96-93F7-B476E200E553}"/>
              </a:ext>
            </a:extLst>
          </p:cNvPr>
          <p:cNvSpPr/>
          <p:nvPr/>
        </p:nvSpPr>
        <p:spPr bwMode="auto">
          <a:xfrm>
            <a:off x="2286000" y="3352800"/>
            <a:ext cx="4010891" cy="718579"/>
          </a:xfrm>
          <a:custGeom>
            <a:avLst/>
            <a:gdLst>
              <a:gd name="connsiteX0" fmla="*/ 0 w 4010891"/>
              <a:gd name="connsiteY0" fmla="*/ 562715 h 718579"/>
              <a:gd name="connsiteX1" fmla="*/ 1995055 w 4010891"/>
              <a:gd name="connsiteY1" fmla="*/ 1606 h 718579"/>
              <a:gd name="connsiteX2" fmla="*/ 4010891 w 4010891"/>
              <a:gd name="connsiteY2" fmla="*/ 718579 h 718579"/>
              <a:gd name="connsiteX3" fmla="*/ 4010891 w 4010891"/>
              <a:gd name="connsiteY3" fmla="*/ 718579 h 71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891" h="718579">
                <a:moveTo>
                  <a:pt x="0" y="562715"/>
                </a:moveTo>
                <a:cubicBezTo>
                  <a:pt x="663286" y="269172"/>
                  <a:pt x="1326573" y="-24371"/>
                  <a:pt x="1995055" y="1606"/>
                </a:cubicBezTo>
                <a:cubicBezTo>
                  <a:pt x="2663537" y="27583"/>
                  <a:pt x="4010891" y="718579"/>
                  <a:pt x="4010891" y="718579"/>
                </a:cubicBezTo>
                <a:lnTo>
                  <a:pt x="4010891" y="718579"/>
                </a:lnTo>
              </a:path>
            </a:pathLst>
          </a:custGeom>
          <a:ln w="53975">
            <a:solidFill>
              <a:srgbClr val="0000FF"/>
            </a:solidFill>
            <a:headEnd type="triangle"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</a:pPr>
            <a:endParaRPr kumimoji="0" lang="en-FI" sz="2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0" name="Picture 2" descr="C:\Users\koen\AppData\Local\Microsoft\Windows\Temporary Internet Files\Content.IE5\QCX81QO0\MCj04344110000[1].wmf">
            <a:extLst>
              <a:ext uri="{FF2B5EF4-FFF2-40B4-BE49-F238E27FC236}">
                <a16:creationId xmlns:a16="http://schemas.microsoft.com/office/drawing/2014/main" id="{D921A2F1-8BC7-43D3-9BFD-43AC65360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3600" y="3581400"/>
            <a:ext cx="162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7">
            <a:extLst>
              <a:ext uri="{FF2B5EF4-FFF2-40B4-BE49-F238E27FC236}">
                <a16:creationId xmlns:a16="http://schemas.microsoft.com/office/drawing/2014/main" id="{186F2D5B-BAA1-4B8D-BA9F-62E3CF6B1B0F}"/>
              </a:ext>
            </a:extLst>
          </p:cNvPr>
          <p:cNvSpPr/>
          <p:nvPr/>
        </p:nvSpPr>
        <p:spPr>
          <a:xfrm>
            <a:off x="8229600" y="6305640"/>
            <a:ext cx="228600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deformation field</a:t>
            </a: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   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78A6C41C-5433-4495-BC6F-55587C6C3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6" y="5562600"/>
            <a:ext cx="3111974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[Beg IJCV 2005]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[Ashburner 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NeuroImage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2007]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Avants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MEDIA 2008]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Vercauteren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NeuroImage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2009]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565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Multi-atlas label fusion</a:t>
            </a:r>
            <a:br>
              <a:rPr lang="en-GB" dirty="0"/>
            </a:br>
            <a:r>
              <a:rPr lang="en-GB" dirty="0"/>
              <a:t>       (2005-2014)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eaLnBrk="1" hangingPunct="1">
              <a:buNone/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Pure segmentation-by-registration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92356E-2EB1-4BF7-92AC-D1E869FB9AF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743200" y="2702880"/>
            <a:ext cx="2409480" cy="240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70B48A-D6F1-4D10-8960-D47F16C0A9D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791920" y="1105919"/>
            <a:ext cx="2409480" cy="240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17EA1A-249E-431F-9870-1E246E71989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304679" y="1105919"/>
            <a:ext cx="2409480" cy="24094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Box 17">
            <a:extLst>
              <a:ext uri="{FF2B5EF4-FFF2-40B4-BE49-F238E27FC236}">
                <a16:creationId xmlns:a16="http://schemas.microsoft.com/office/drawing/2014/main" id="{C5FF0AF2-0AAD-4A98-BD5C-EBEB625BDEB8}"/>
              </a:ext>
            </a:extLst>
          </p:cNvPr>
          <p:cNvSpPr/>
          <p:nvPr/>
        </p:nvSpPr>
        <p:spPr>
          <a:xfrm>
            <a:off x="2512392" y="4781640"/>
            <a:ext cx="2895599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image to be segmented     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7F5A5571-3EFC-40EB-B51F-5EA6D8D84A03}"/>
              </a:ext>
            </a:extLst>
          </p:cNvPr>
          <p:cNvSpPr/>
          <p:nvPr/>
        </p:nvSpPr>
        <p:spPr>
          <a:xfrm>
            <a:off x="6920280" y="3094200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scan 1     </a:t>
            </a: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A8C5756B-6A06-4E1D-999C-A6766117F1BC}"/>
              </a:ext>
            </a:extLst>
          </p:cNvPr>
          <p:cNvSpPr/>
          <p:nvPr/>
        </p:nvSpPr>
        <p:spPr>
          <a:xfrm>
            <a:off x="8936280" y="3094560"/>
            <a:ext cx="20674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s</a:t>
            </a: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egmentation 1    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D4868AB5-EA44-4753-9B62-7188F04CD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76200"/>
            <a:ext cx="311706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Heckemann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NeuroImage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2006]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4488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>
            <a:extLst>
              <a:ext uri="{FF2B5EF4-FFF2-40B4-BE49-F238E27FC236}">
                <a16:creationId xmlns:a16="http://schemas.microsoft.com/office/drawing/2014/main" id="{872D0EB2-5476-4D16-BDCD-4C0C922EC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eaLnBrk="1" hangingPunct="1">
              <a:buNone/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Pure segmentation-by-registration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29C9D-5465-49B6-A650-81BBBD66E29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743200" y="2702880"/>
            <a:ext cx="2409480" cy="240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2B9D45-DAB4-448F-8C24-E6685770349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791920" y="1105919"/>
            <a:ext cx="2409480" cy="240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90D7F-0A26-4E7A-94E2-3A36E53B53D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304679" y="1105919"/>
            <a:ext cx="2409480" cy="24094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F8E2B17-9CEA-4C1A-ABC7-CF8A958A048E}"/>
              </a:ext>
            </a:extLst>
          </p:cNvPr>
          <p:cNvSpPr/>
          <p:nvPr/>
        </p:nvSpPr>
        <p:spPr>
          <a:xfrm>
            <a:off x="3873600" y="2274840"/>
            <a:ext cx="3657240" cy="13824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160" h="3841">
                <a:moveTo>
                  <a:pt x="0" y="3841"/>
                </a:moveTo>
                <a:cubicBezTo>
                  <a:pt x="5080" y="-604"/>
                  <a:pt x="10160" y="31"/>
                  <a:pt x="10160" y="31"/>
                </a:cubicBezTo>
              </a:path>
            </a:pathLst>
          </a:custGeom>
          <a:noFill/>
          <a:ln w="38100">
            <a:solidFill>
              <a:srgbClr val="0000FF"/>
            </a:solidFill>
            <a:prstDash val="solid"/>
            <a:headEnd type="triangle" w="lg" len="lg"/>
            <a:tailEnd type="triangle" w="lg" len="lg"/>
          </a:ln>
        </p:spPr>
        <p:txBody>
          <a:bodyPr wrap="none" lIns="103680" tIns="58680" rIns="103680" bIns="58680" anchor="ctr" anchorCtr="1" compatLnSpc="1"/>
          <a:lstStyle/>
          <a:p>
            <a:pPr marL="0" marR="0" lvl="0" indent="0" algn="l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WenQuanYi Micro Hei" pitchFamily="2"/>
              <a:cs typeface="Lohit Hindi" pitchFamily="2"/>
            </a:endParaRP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12D441AF-7D4E-4D56-9A8E-A47F9F190AE6}"/>
              </a:ext>
            </a:extLst>
          </p:cNvPr>
          <p:cNvSpPr/>
          <p:nvPr/>
        </p:nvSpPr>
        <p:spPr>
          <a:xfrm>
            <a:off x="2512392" y="4781640"/>
            <a:ext cx="2895599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image to be segmented     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C3C7A99A-366D-4152-8C59-2969C2AF9122}"/>
              </a:ext>
            </a:extLst>
          </p:cNvPr>
          <p:cNvSpPr/>
          <p:nvPr/>
        </p:nvSpPr>
        <p:spPr>
          <a:xfrm>
            <a:off x="6920280" y="3094200"/>
            <a:ext cx="13456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scan 1     </a:t>
            </a: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7473FB9D-5153-4060-BCE9-04336D9887D5}"/>
              </a:ext>
            </a:extLst>
          </p:cNvPr>
          <p:cNvSpPr/>
          <p:nvPr/>
        </p:nvSpPr>
        <p:spPr>
          <a:xfrm>
            <a:off x="8936280" y="3094560"/>
            <a:ext cx="206748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s</a:t>
            </a: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egmentation 1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BD1C59-B913-4737-8DAE-06ED1982A800}"/>
              </a:ext>
            </a:extLst>
          </p:cNvPr>
          <p:cNvSpPr txBox="1"/>
          <p:nvPr/>
        </p:nvSpPr>
        <p:spPr>
          <a:xfrm>
            <a:off x="1855179" y="5746680"/>
            <a:ext cx="7374431" cy="42943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dirty="0">
                <a:solidFill>
                  <a:srgbClr val="0000FF"/>
                </a:solidFill>
                <a:latin typeface="Arial" pitchFamily="2"/>
                <a:ea typeface="WenQuanYi Micro Hei" pitchFamily="2"/>
                <a:cs typeface="Lohit Hindi" pitchFamily="2"/>
              </a:rPr>
              <a:t>Compute the deformation</a:t>
            </a:r>
            <a:r>
              <a:rPr lang="en-US" sz="2200" b="0" i="0" u="none" strike="noStrike" baseline="0" dirty="0">
                <a:ln>
                  <a:noFill/>
                </a:ln>
                <a:solidFill>
                  <a:srgbClr val="0000FF"/>
                </a:solidFill>
                <a:latin typeface="Arial" pitchFamily="2"/>
                <a:ea typeface="WenQuanYi Micro Hei" pitchFamily="2"/>
                <a:cs typeface="Lohit Hindi" pitchFamily="2"/>
              </a:rPr>
              <a:t> between the image and scan 1 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A8DDB26E-2C49-4C21-A9A7-25A2F7861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62000"/>
            <a:ext cx="10668000" cy="685800"/>
          </a:xfrm>
        </p:spPr>
        <p:txBody>
          <a:bodyPr/>
          <a:lstStyle/>
          <a:p>
            <a:r>
              <a:rPr lang="en-GB" dirty="0"/>
              <a:t>Multi-atlas label fusion</a:t>
            </a:r>
            <a:br>
              <a:rPr lang="en-GB" dirty="0"/>
            </a:br>
            <a:r>
              <a:rPr lang="en-GB" dirty="0"/>
              <a:t>       (2005-2014)</a:t>
            </a:r>
            <a:endParaRPr lang="en-FI" dirty="0"/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9B2645B3-97D6-4C26-B432-A52EF1CF8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76200"/>
            <a:ext cx="311706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Heckemann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NeuroImage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2006]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708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/>
              <a:t>Overview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tx1"/>
                </a:solidFill>
              </a:rPr>
              <a:t>Pre-1980 to 1994: humble beginnings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1995-2014: model-based techniques: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dirty="0">
                <a:solidFill>
                  <a:schemeClr val="accent1"/>
                </a:solidFill>
              </a:rPr>
              <a:t>Unimodal deformable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Multimodal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Statistical shape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Segmentation using generative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Hyped-up topics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2015-now: learning from examples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Future outlook</a:t>
            </a:r>
          </a:p>
          <a:p>
            <a:pPr marL="0" indent="0" eaLnBrk="1" hangingPunct="1">
              <a:buNone/>
              <a:defRPr/>
            </a:pPr>
            <a:endParaRPr lang="en-US" altLang="fi-FI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fi-FI" dirty="0"/>
          </a:p>
          <a:p>
            <a:pPr eaLnBrk="1" hangingPunct="1">
              <a:defRPr/>
            </a:pPr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23370346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>
            <a:extLst>
              <a:ext uri="{FF2B5EF4-FFF2-40B4-BE49-F238E27FC236}">
                <a16:creationId xmlns:a16="http://schemas.microsoft.com/office/drawing/2014/main" id="{4B641286-2FFE-4D3D-93BC-C33CE39AC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eaLnBrk="1" hangingPunct="1">
              <a:buNone/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Pure segmentation-by-registration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3CBB8-536E-4C80-ADE4-DFB8654589B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794129" y="1132920"/>
            <a:ext cx="2409480" cy="240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0969A-A4DC-4EC1-95B6-FE4D18DD5DC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06888" y="1129320"/>
            <a:ext cx="2409480" cy="240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6B0BF1-02B6-43DB-9DE5-9524B6B10AB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745409" y="2702880"/>
            <a:ext cx="2409480" cy="24094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807738-B345-4503-B278-CC8760725D39}"/>
              </a:ext>
            </a:extLst>
          </p:cNvPr>
          <p:cNvSpPr txBox="1"/>
          <p:nvPr/>
        </p:nvSpPr>
        <p:spPr>
          <a:xfrm>
            <a:off x="2876282" y="5746680"/>
            <a:ext cx="5332207" cy="42943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i="0" u="none" strike="noStrike" baseline="0" dirty="0">
                <a:ln>
                  <a:noFill/>
                </a:ln>
                <a:solidFill>
                  <a:srgbClr val="0000FF"/>
                </a:solidFill>
                <a:latin typeface="Arial" pitchFamily="2"/>
                <a:ea typeface="WenQuanYi Micro Hei" pitchFamily="2"/>
                <a:cs typeface="Lohit Hindi" pitchFamily="2"/>
              </a:rPr>
              <a:t>Apply the </a:t>
            </a:r>
            <a:r>
              <a:rPr lang="en-US" sz="2200" dirty="0">
                <a:solidFill>
                  <a:srgbClr val="0000FF"/>
                </a:solidFill>
                <a:latin typeface="Arial" pitchFamily="2"/>
                <a:ea typeface="WenQuanYi Micro Hei" pitchFamily="2"/>
                <a:cs typeface="Lohit Hindi" pitchFamily="2"/>
              </a:rPr>
              <a:t>deformation</a:t>
            </a:r>
            <a:r>
              <a:rPr lang="en-US" sz="2200" b="0" i="0" u="none" strike="noStrike" baseline="0" dirty="0">
                <a:ln>
                  <a:noFill/>
                </a:ln>
                <a:solidFill>
                  <a:srgbClr val="0000FF"/>
                </a:solidFill>
                <a:latin typeface="Arial" pitchFamily="2"/>
                <a:ea typeface="WenQuanYi Micro Hei" pitchFamily="2"/>
                <a:cs typeface="Lohit Hindi" pitchFamily="2"/>
              </a:rPr>
              <a:t> to segmentation 1 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2E2C859A-0B99-4E1C-BA67-837BC8C4C18F}"/>
              </a:ext>
            </a:extLst>
          </p:cNvPr>
          <p:cNvSpPr/>
          <p:nvPr/>
        </p:nvSpPr>
        <p:spPr>
          <a:xfrm>
            <a:off x="2514601" y="4781640"/>
            <a:ext cx="2895599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image to be segmented     </a:t>
            </a: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8AB37684-DF68-4F96-8F28-6225B9FADCD1}"/>
              </a:ext>
            </a:extLst>
          </p:cNvPr>
          <p:cNvSpPr/>
          <p:nvPr/>
        </p:nvSpPr>
        <p:spPr>
          <a:xfrm>
            <a:off x="6656640" y="3124200"/>
            <a:ext cx="180156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warped scan 1     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6E406438-026F-4AD6-94CE-DC611F651FCF}"/>
              </a:ext>
            </a:extLst>
          </p:cNvPr>
          <p:cNvSpPr/>
          <p:nvPr/>
        </p:nvSpPr>
        <p:spPr>
          <a:xfrm>
            <a:off x="8721436" y="3124200"/>
            <a:ext cx="259080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warped s</a:t>
            </a: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egmentation 1    </a:t>
            </a: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40C51489-D303-4976-986D-4DF476464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62000"/>
            <a:ext cx="10668000" cy="685800"/>
          </a:xfrm>
        </p:spPr>
        <p:txBody>
          <a:bodyPr/>
          <a:lstStyle/>
          <a:p>
            <a:r>
              <a:rPr lang="en-GB" dirty="0"/>
              <a:t>Multi-atlas label fusion</a:t>
            </a:r>
            <a:br>
              <a:rPr lang="en-GB" dirty="0"/>
            </a:br>
            <a:r>
              <a:rPr lang="en-GB" dirty="0"/>
              <a:t>       (2005-2014)</a:t>
            </a:r>
            <a:endParaRPr lang="en-FI" dirty="0"/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F690FEE3-C7C0-438D-A672-DE95D2684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76200"/>
            <a:ext cx="311706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Heckemann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NeuroImage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2006]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851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CFC181-35C9-40ED-8E3C-34DADE56228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304319" y="4261320"/>
            <a:ext cx="2409480" cy="240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0A63B2-1824-4E1B-9923-C25FC7D2863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791200" y="4264560"/>
            <a:ext cx="2410200" cy="24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711CE-82B3-46E9-A70E-749A9B166C5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791560" y="1132920"/>
            <a:ext cx="2409480" cy="240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9E619-2A2B-40C4-8484-79B5C57FAA5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304319" y="1129320"/>
            <a:ext cx="2409480" cy="240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840E5-5D05-460D-8254-717F62194A8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742840" y="2702880"/>
            <a:ext cx="2409480" cy="24094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FCE9F1-1172-4682-9540-C125634CBDE5}"/>
              </a:ext>
            </a:extLst>
          </p:cNvPr>
          <p:cNvSpPr txBox="1"/>
          <p:nvPr/>
        </p:nvSpPr>
        <p:spPr>
          <a:xfrm>
            <a:off x="2026318" y="5746680"/>
            <a:ext cx="4263004" cy="42943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i="0" u="none" strike="noStrike" baseline="0" dirty="0">
                <a:ln>
                  <a:noFill/>
                </a:ln>
                <a:solidFill>
                  <a:srgbClr val="0000FF"/>
                </a:solidFill>
                <a:latin typeface="Arial" pitchFamily="2"/>
                <a:ea typeface="WenQuanYi Micro Hei" pitchFamily="2"/>
                <a:cs typeface="Lohit Hindi" pitchFamily="2"/>
              </a:rPr>
              <a:t>Repeat for all N training subjects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0D1A8E-C59F-46D1-BC5A-050A462A84BE}"/>
              </a:ext>
            </a:extLst>
          </p:cNvPr>
          <p:cNvSpPr txBox="1"/>
          <p:nvPr/>
        </p:nvSpPr>
        <p:spPr>
          <a:xfrm rot="5449800">
            <a:off x="7358204" y="3631871"/>
            <a:ext cx="47808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1">
            <a:sp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WenQuanYi Micro Hei" pitchFamily="2"/>
                <a:cs typeface="Lohit Hindi" pitchFamily="2"/>
              </a:rPr>
              <a:t>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870FBC-2EE0-4A81-AD54-25F37B8E0C2E}"/>
              </a:ext>
            </a:extLst>
          </p:cNvPr>
          <p:cNvSpPr txBox="1"/>
          <p:nvPr/>
        </p:nvSpPr>
        <p:spPr>
          <a:xfrm rot="5449800">
            <a:off x="9878564" y="3632231"/>
            <a:ext cx="47808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1">
            <a:sp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WenQuanYi Micro Hei" pitchFamily="2"/>
                <a:cs typeface="Lohit Hindi" pitchFamily="2"/>
              </a:rPr>
              <a:t>...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9EF29AFB-5C24-42C0-AE48-699EECB1EBB8}"/>
              </a:ext>
            </a:extLst>
          </p:cNvPr>
          <p:cNvSpPr/>
          <p:nvPr/>
        </p:nvSpPr>
        <p:spPr>
          <a:xfrm>
            <a:off x="2514601" y="4781640"/>
            <a:ext cx="2895599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image to be segmented     </a:t>
            </a:r>
          </a:p>
        </p:txBody>
      </p:sp>
      <p:sp>
        <p:nvSpPr>
          <p:cNvPr id="24" name="Text Box 17">
            <a:extLst>
              <a:ext uri="{FF2B5EF4-FFF2-40B4-BE49-F238E27FC236}">
                <a16:creationId xmlns:a16="http://schemas.microsoft.com/office/drawing/2014/main" id="{B416D0B6-12DC-405E-9061-369371BE5D4B}"/>
              </a:ext>
            </a:extLst>
          </p:cNvPr>
          <p:cNvSpPr/>
          <p:nvPr/>
        </p:nvSpPr>
        <p:spPr>
          <a:xfrm>
            <a:off x="6656640" y="3124200"/>
            <a:ext cx="180156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warped scan 1     </a:t>
            </a: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0DFB0ADB-4F8D-45E7-92EC-C735BB1C7C4D}"/>
              </a:ext>
            </a:extLst>
          </p:cNvPr>
          <p:cNvSpPr/>
          <p:nvPr/>
        </p:nvSpPr>
        <p:spPr>
          <a:xfrm>
            <a:off x="8721436" y="3124200"/>
            <a:ext cx="259080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warped s</a:t>
            </a: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egmentation 1    </a:t>
            </a: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687DD1DD-7F2E-4C22-AF63-159F2FD413B5}"/>
              </a:ext>
            </a:extLst>
          </p:cNvPr>
          <p:cNvSpPr/>
          <p:nvPr/>
        </p:nvSpPr>
        <p:spPr>
          <a:xfrm>
            <a:off x="6629400" y="6248400"/>
            <a:ext cx="180156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warped scan N     </a:t>
            </a:r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566A52CB-CDD1-4052-8A78-9B46F7121FCD}"/>
              </a:ext>
            </a:extLst>
          </p:cNvPr>
          <p:cNvSpPr/>
          <p:nvPr/>
        </p:nvSpPr>
        <p:spPr>
          <a:xfrm>
            <a:off x="8694196" y="6248400"/>
            <a:ext cx="259080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warped s</a:t>
            </a: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egmentation N    </a:t>
            </a: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EEC7CDBB-3AE3-400F-B28F-AACC6C868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eaLnBrk="1" hangingPunct="1">
              <a:buNone/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Pure segmentation-by-registration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0D238EB8-72FD-44D7-99D1-BCEEBF1D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62000"/>
            <a:ext cx="10668000" cy="685800"/>
          </a:xfrm>
        </p:spPr>
        <p:txBody>
          <a:bodyPr/>
          <a:lstStyle/>
          <a:p>
            <a:r>
              <a:rPr lang="en-GB" dirty="0"/>
              <a:t>Multi-atlas label fusion</a:t>
            </a:r>
            <a:br>
              <a:rPr lang="en-GB" dirty="0"/>
            </a:br>
            <a:r>
              <a:rPr lang="en-GB" dirty="0"/>
              <a:t>       (2005-2014)</a:t>
            </a:r>
            <a:endParaRPr lang="en-FI" dirty="0"/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DE99AC8E-FD2A-44A2-BF91-CABB5473D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76200"/>
            <a:ext cx="311706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Heckemann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NeuroImage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2006]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7629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CFC181-35C9-40ED-8E3C-34DADE56228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304319" y="4261320"/>
            <a:ext cx="2409480" cy="240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0A63B2-1824-4E1B-9923-C25FC7D2863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791200" y="4264560"/>
            <a:ext cx="2410200" cy="24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711CE-82B3-46E9-A70E-749A9B166C5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791560" y="1132920"/>
            <a:ext cx="2409480" cy="240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9E619-2A2B-40C4-8484-79B5C57FAA5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304319" y="1129320"/>
            <a:ext cx="2409480" cy="240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840E5-5D05-460D-8254-717F62194A8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742840" y="2702880"/>
            <a:ext cx="2409480" cy="24094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0D1A8E-C59F-46D1-BC5A-050A462A84BE}"/>
              </a:ext>
            </a:extLst>
          </p:cNvPr>
          <p:cNvSpPr txBox="1"/>
          <p:nvPr/>
        </p:nvSpPr>
        <p:spPr>
          <a:xfrm rot="5449800">
            <a:off x="7358204" y="3631871"/>
            <a:ext cx="47808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1">
            <a:sp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WenQuanYi Micro Hei" pitchFamily="2"/>
                <a:cs typeface="Lohit Hindi" pitchFamily="2"/>
              </a:rPr>
              <a:t>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870FBC-2EE0-4A81-AD54-25F37B8E0C2E}"/>
              </a:ext>
            </a:extLst>
          </p:cNvPr>
          <p:cNvSpPr txBox="1"/>
          <p:nvPr/>
        </p:nvSpPr>
        <p:spPr>
          <a:xfrm rot="5449800">
            <a:off x="9878564" y="3632231"/>
            <a:ext cx="47808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1">
            <a:sp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WenQuanYi Micro Hei" pitchFamily="2"/>
                <a:cs typeface="Lohit Hindi" pitchFamily="2"/>
              </a:rPr>
              <a:t>...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9EF29AFB-5C24-42C0-AE48-699EECB1EBB8}"/>
              </a:ext>
            </a:extLst>
          </p:cNvPr>
          <p:cNvSpPr/>
          <p:nvPr/>
        </p:nvSpPr>
        <p:spPr>
          <a:xfrm>
            <a:off x="2514601" y="4781640"/>
            <a:ext cx="2895599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image to be segmented     </a:t>
            </a:r>
          </a:p>
        </p:txBody>
      </p:sp>
      <p:sp>
        <p:nvSpPr>
          <p:cNvPr id="24" name="Text Box 17">
            <a:extLst>
              <a:ext uri="{FF2B5EF4-FFF2-40B4-BE49-F238E27FC236}">
                <a16:creationId xmlns:a16="http://schemas.microsoft.com/office/drawing/2014/main" id="{B416D0B6-12DC-405E-9061-369371BE5D4B}"/>
              </a:ext>
            </a:extLst>
          </p:cNvPr>
          <p:cNvSpPr/>
          <p:nvPr/>
        </p:nvSpPr>
        <p:spPr>
          <a:xfrm>
            <a:off x="6656640" y="3124200"/>
            <a:ext cx="180156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warped scan 1     </a:t>
            </a: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0DFB0ADB-4F8D-45E7-92EC-C735BB1C7C4D}"/>
              </a:ext>
            </a:extLst>
          </p:cNvPr>
          <p:cNvSpPr/>
          <p:nvPr/>
        </p:nvSpPr>
        <p:spPr>
          <a:xfrm>
            <a:off x="8721436" y="3124200"/>
            <a:ext cx="259080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warped s</a:t>
            </a: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egmentation 1    </a:t>
            </a: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687DD1DD-7F2E-4C22-AF63-159F2FD413B5}"/>
              </a:ext>
            </a:extLst>
          </p:cNvPr>
          <p:cNvSpPr/>
          <p:nvPr/>
        </p:nvSpPr>
        <p:spPr>
          <a:xfrm>
            <a:off x="6629400" y="6248400"/>
            <a:ext cx="180156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 warped scan N     </a:t>
            </a:r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566A52CB-CDD1-4052-8A78-9B46F7121FCD}"/>
              </a:ext>
            </a:extLst>
          </p:cNvPr>
          <p:cNvSpPr/>
          <p:nvPr/>
        </p:nvSpPr>
        <p:spPr>
          <a:xfrm>
            <a:off x="8694196" y="6248400"/>
            <a:ext cx="2590800" cy="39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C0C0C0"/>
            </a:solidFill>
            <a:prstDash val="solid"/>
            <a:miter/>
          </a:ln>
        </p:spPr>
        <p:txBody>
          <a:bodyPr wrap="square" lIns="90000" tIns="46800" rIns="90000" bIns="46800" anchor="t" anchorCtr="0" compatLnSpc="1">
            <a:no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warped s</a:t>
            </a:r>
            <a:r>
              <a:rPr lang="en-US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itchFamily="2"/>
                <a:ea typeface="WenQuanYi Micro Hei" pitchFamily="2"/>
                <a:cs typeface="Lohit Hindi" pitchFamily="2"/>
              </a:rPr>
              <a:t>egmentation N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439436-9E71-4FEA-A711-8861B5324D2A}"/>
              </a:ext>
            </a:extLst>
          </p:cNvPr>
          <p:cNvSpPr txBox="1"/>
          <p:nvPr/>
        </p:nvSpPr>
        <p:spPr>
          <a:xfrm>
            <a:off x="2940612" y="5638800"/>
            <a:ext cx="2774388" cy="7606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1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i="0" u="none" strike="noStrike" baseline="0" dirty="0">
                <a:ln>
                  <a:noFill/>
                </a:ln>
                <a:solidFill>
                  <a:srgbClr val="0000FF"/>
                </a:solidFill>
                <a:latin typeface="Arial" pitchFamily="2"/>
                <a:ea typeface="WenQuanYi Micro Hei" pitchFamily="2"/>
                <a:cs typeface="Lohit Hindi" pitchFamily="2"/>
              </a:rPr>
              <a:t>Combine the results somehow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7F8F3E-0D58-45DF-953E-A513DE5E4039}"/>
              </a:ext>
            </a:extLst>
          </p:cNvPr>
          <p:cNvSpPr/>
          <p:nvPr/>
        </p:nvSpPr>
        <p:spPr>
          <a:xfrm>
            <a:off x="6182421" y="1071359"/>
            <a:ext cx="2570187" cy="5715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  <a:prstDash val="solid"/>
          </a:ln>
        </p:spPr>
        <p:txBody>
          <a:bodyPr wrap="none" lIns="103680" tIns="58680" rIns="103680" bIns="58680" anchor="ctr" anchorCtr="1" compatLnSpc="1"/>
          <a:lstStyle/>
          <a:p>
            <a:pPr marL="0" marR="0" lvl="0" indent="0" algn="l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WenQuanYi Micro Hei" pitchFamily="2"/>
              <a:cs typeface="Lohit Hindi" pitchFamily="2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491ED4DA-AE17-493A-991E-19261C521389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4977244" y="3928498"/>
            <a:ext cx="3633356" cy="2116975"/>
          </a:xfrm>
          <a:prstGeom prst="bentConnector3">
            <a:avLst>
              <a:gd name="adj1" fmla="val 50000"/>
            </a:avLst>
          </a:prstGeom>
          <a:noFill/>
          <a:ln w="27360">
            <a:solidFill>
              <a:srgbClr val="0000FF"/>
            </a:solidFill>
            <a:prstDash val="solid"/>
          </a:ln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F4B7E1D-FB22-4063-A036-7ECF1A2A3671}"/>
              </a:ext>
            </a:extLst>
          </p:cNvPr>
          <p:cNvSpPr/>
          <p:nvPr/>
        </p:nvSpPr>
        <p:spPr>
          <a:xfrm>
            <a:off x="8610600" y="1070999"/>
            <a:ext cx="2763841" cy="5715000"/>
          </a:xfrm>
          <a:prstGeom prst="rect">
            <a:avLst/>
          </a:prstGeom>
          <a:noFill/>
          <a:ln w="27360">
            <a:solidFill>
              <a:srgbClr val="0000FF"/>
            </a:solidFill>
            <a:prstDash val="solid"/>
          </a:ln>
        </p:spPr>
        <p:txBody>
          <a:bodyPr wrap="none" lIns="103680" tIns="58680" rIns="103680" bIns="58680" anchor="ctr" anchorCtr="1" compatLnSpc="1"/>
          <a:lstStyle/>
          <a:p>
            <a:pPr marL="0" marR="0" lvl="0" indent="0" algn="l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WenQuanYi Micro Hei" pitchFamily="2"/>
              <a:cs typeface="Lohit Hindi" pitchFamily="2"/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8456591D-E57B-4A00-98CB-73787B0D1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eaLnBrk="1" hangingPunct="1">
              <a:buNone/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Pure segmentation-by-registration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771C1DC3-1000-456D-8E43-784CB076D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62000"/>
            <a:ext cx="10668000" cy="685800"/>
          </a:xfrm>
        </p:spPr>
        <p:txBody>
          <a:bodyPr/>
          <a:lstStyle/>
          <a:p>
            <a:r>
              <a:rPr lang="en-GB" dirty="0"/>
              <a:t>Multi-atlas label fusion</a:t>
            </a:r>
            <a:br>
              <a:rPr lang="en-GB" dirty="0"/>
            </a:br>
            <a:r>
              <a:rPr lang="en-GB" dirty="0"/>
              <a:t>       (2005-2014)</a:t>
            </a:r>
            <a:endParaRPr lang="en-FI" dirty="0"/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4D427276-7711-4BC9-8B0B-90B2C565E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76200"/>
            <a:ext cx="311706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Heckemann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NeuroImage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2006]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852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/>
              <a:t>Overview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Pre-1980 to 1994: humble beginnings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1995-2014: model-based techniques: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dirty="0">
                <a:solidFill>
                  <a:schemeClr val="accent1"/>
                </a:solidFill>
              </a:rPr>
              <a:t>Unimodal deformable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Multimodal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Statistical shape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Segmentation using generative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Hyped-up topics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tx1"/>
                </a:solidFill>
              </a:rPr>
              <a:t>2015-now: learning from examples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Future outlook</a:t>
            </a:r>
          </a:p>
          <a:p>
            <a:pPr marL="0" indent="0" eaLnBrk="1" hangingPunct="1">
              <a:buNone/>
              <a:defRPr/>
            </a:pPr>
            <a:endParaRPr lang="en-US" altLang="fi-FI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fi-FI" dirty="0"/>
          </a:p>
          <a:p>
            <a:pPr eaLnBrk="1" hangingPunct="1">
              <a:defRPr/>
            </a:pPr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37470254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C0A7C7-E9B9-45E6-B645-AC5C82BD9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057400"/>
            <a:ext cx="85344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voxel-wise segmentation:</a:t>
            </a:r>
            <a:endParaRPr lang="en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F9FF08-25EF-44D0-AECD-DA36987C9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1201400" cy="685800"/>
          </a:xfrm>
        </p:spPr>
        <p:txBody>
          <a:bodyPr/>
          <a:lstStyle/>
          <a:p>
            <a:r>
              <a:rPr lang="en-GB" dirty="0"/>
              <a:t>Segmenting a brain scan with “machine learning”</a:t>
            </a:r>
            <a:endParaRPr lang="en-FI" dirty="0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2A44F885-D514-40A5-BDB8-58AA55B00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812" y="5788025"/>
            <a:ext cx="42941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algn="ctr" eaLnBrk="1" hangingPunct="1">
              <a:spcBef>
                <a:spcPts val="700"/>
              </a:spcBef>
              <a:buClr>
                <a:schemeClr val="tx1"/>
              </a:buClr>
              <a:buSzPct val="75000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i-FI" sz="2400" dirty="0">
                <a:solidFill>
                  <a:srgbClr val="0000FF"/>
                </a:solidFill>
                <a:ea typeface="WenQuanYi Micro Hei"/>
                <a:cs typeface="Lohit Hindi"/>
              </a:rPr>
              <a:t>Training data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B8C45D-44B2-4D41-B47D-1DBBA861DA06}"/>
              </a:ext>
            </a:extLst>
          </p:cNvPr>
          <p:cNvGrpSpPr/>
          <p:nvPr/>
        </p:nvGrpSpPr>
        <p:grpSpPr>
          <a:xfrm>
            <a:off x="2362200" y="2157046"/>
            <a:ext cx="4700288" cy="1301007"/>
            <a:chOff x="5746732" y="2157046"/>
            <a:chExt cx="4700288" cy="130100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6800EFB-C527-4A26-A63A-07712A3D92C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23070" y="2419900"/>
              <a:ext cx="434340" cy="24768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7365860-28E1-41D3-ACE5-95C448B67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7852" y="2157046"/>
              <a:ext cx="647619" cy="28571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C6F378-EE97-44B7-B4CC-FFABD390ABEE}"/>
                </a:ext>
              </a:extLst>
            </p:cNvPr>
            <p:cNvSpPr txBox="1"/>
            <p:nvPr/>
          </p:nvSpPr>
          <p:spPr bwMode="auto">
            <a:xfrm>
              <a:off x="9353550" y="2705100"/>
              <a:ext cx="1093470" cy="381000"/>
            </a:xfrm>
            <a:prstGeom prst="roundRect">
              <a:avLst/>
            </a:prstGeom>
            <a:solidFill>
              <a:schemeClr val="accent1"/>
            </a:solidFill>
            <a:ln w="3672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lIns="0" tIns="63360" rIns="0" bIns="63360" anchor="ctr" anchorCtr="1"/>
            <a:lstStyle/>
            <a:p>
              <a:pPr algn="ctr">
                <a:buClr>
                  <a:schemeClr val="tx1"/>
                </a:buClr>
                <a:buSzPct val="75000"/>
                <a:defRPr/>
              </a:pPr>
              <a:r>
                <a:rPr lang="en-US" altLang="fi-FI" sz="1800" dirty="0">
                  <a:solidFill>
                    <a:srgbClr val="0000FF"/>
                  </a:solidFill>
                </a:rPr>
                <a:t>intensity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4991BDF-1648-43F4-B155-F67F18FB1F5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713470" y="2385646"/>
              <a:ext cx="381000" cy="39616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EF9CBE2-9C3C-4627-B042-7B31CCBCAF64}"/>
                </a:ext>
              </a:extLst>
            </p:cNvPr>
            <p:cNvSpPr txBox="1"/>
            <p:nvPr/>
          </p:nvSpPr>
          <p:spPr bwMode="auto">
            <a:xfrm>
              <a:off x="5746732" y="2576624"/>
              <a:ext cx="2901887" cy="881429"/>
            </a:xfrm>
            <a:prstGeom prst="roundRect">
              <a:avLst/>
            </a:prstGeom>
            <a:solidFill>
              <a:schemeClr val="accent1"/>
            </a:solidFill>
            <a:ln w="3672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lIns="0" tIns="63360" rIns="0" bIns="63360" anchor="ctr" anchorCtr="1"/>
            <a:lstStyle/>
            <a:p>
              <a:pPr>
                <a:buClr>
                  <a:schemeClr val="tx1"/>
                </a:buClr>
                <a:buSzPct val="75000"/>
                <a:defRPr/>
              </a:pPr>
              <a:r>
                <a:rPr lang="en-US" altLang="fi-FI" sz="1800" dirty="0">
                  <a:solidFill>
                    <a:srgbClr val="0000FF"/>
                  </a:solidFill>
                </a:rPr>
                <a:t>segmentation label:</a:t>
              </a:r>
            </a:p>
            <a:p>
              <a:pPr>
                <a:buClr>
                  <a:schemeClr val="tx1"/>
                </a:buClr>
                <a:buSzPct val="75000"/>
                <a:defRPr/>
              </a:pPr>
              <a:r>
                <a:rPr lang="en-US" altLang="fi-FI" sz="1800" dirty="0">
                  <a:solidFill>
                    <a:srgbClr val="0000FF"/>
                  </a:solidFill>
                </a:rPr>
                <a:t>  - “1” for white matter</a:t>
              </a:r>
            </a:p>
            <a:p>
              <a:pPr>
                <a:buClr>
                  <a:schemeClr val="tx1"/>
                </a:buClr>
                <a:buSzPct val="75000"/>
                <a:defRPr/>
              </a:pPr>
              <a:r>
                <a:rPr lang="en-US" altLang="fi-FI" sz="1800" dirty="0">
                  <a:solidFill>
                    <a:srgbClr val="0000FF"/>
                  </a:solidFill>
                </a:rPr>
                <a:t>  - “0” for gray matter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D23973B-A67B-4DEA-93EA-75DD042B9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3826993"/>
            <a:ext cx="1740114" cy="1897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08D87-8B2F-4573-B452-14FEE642B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38" y="3838423"/>
            <a:ext cx="1740114" cy="18973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00CA74-7241-459E-A372-5251F85B41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15477" y="3754207"/>
            <a:ext cx="2995322" cy="241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313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C0A7C7-E9B9-45E6-B645-AC5C82BD9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057400"/>
            <a:ext cx="85344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/>
              <a:t>voxel-wise segmentation:</a:t>
            </a:r>
            <a:endParaRPr lang="en-FI" dirty="0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2A44F885-D514-40A5-BDB8-58AA55B00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812" y="5788025"/>
            <a:ext cx="42941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algn="ctr" eaLnBrk="1" hangingPunct="1">
              <a:spcBef>
                <a:spcPts val="700"/>
              </a:spcBef>
              <a:buClr>
                <a:schemeClr val="tx1"/>
              </a:buClr>
              <a:buSzPct val="75000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i-FI" sz="2400" dirty="0">
                <a:solidFill>
                  <a:srgbClr val="0000FF"/>
                </a:solidFill>
                <a:ea typeface="WenQuanYi Micro Hei"/>
                <a:cs typeface="Lohit Hindi"/>
              </a:rPr>
              <a:t>Training data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B8C45D-44B2-4D41-B47D-1DBBA861DA06}"/>
              </a:ext>
            </a:extLst>
          </p:cNvPr>
          <p:cNvGrpSpPr/>
          <p:nvPr/>
        </p:nvGrpSpPr>
        <p:grpSpPr>
          <a:xfrm>
            <a:off x="2362200" y="2157046"/>
            <a:ext cx="4700288" cy="1301007"/>
            <a:chOff x="5746732" y="2157046"/>
            <a:chExt cx="4700288" cy="130100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6800EFB-C527-4A26-A63A-07712A3D92C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23070" y="2419900"/>
              <a:ext cx="434340" cy="24768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7365860-28E1-41D3-ACE5-95C448B67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7852" y="2157046"/>
              <a:ext cx="647619" cy="28571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C6F378-EE97-44B7-B4CC-FFABD390ABEE}"/>
                </a:ext>
              </a:extLst>
            </p:cNvPr>
            <p:cNvSpPr txBox="1"/>
            <p:nvPr/>
          </p:nvSpPr>
          <p:spPr bwMode="auto">
            <a:xfrm>
              <a:off x="9353550" y="2705100"/>
              <a:ext cx="1093470" cy="381000"/>
            </a:xfrm>
            <a:prstGeom prst="roundRect">
              <a:avLst/>
            </a:prstGeom>
            <a:solidFill>
              <a:schemeClr val="accent1"/>
            </a:solidFill>
            <a:ln w="3672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lIns="0" tIns="63360" rIns="0" bIns="63360" anchor="ctr" anchorCtr="1"/>
            <a:lstStyle/>
            <a:p>
              <a:pPr algn="ctr">
                <a:buClr>
                  <a:schemeClr val="tx1"/>
                </a:buClr>
                <a:buSzPct val="75000"/>
                <a:defRPr/>
              </a:pPr>
              <a:r>
                <a:rPr lang="en-US" altLang="fi-FI" sz="1800" dirty="0">
                  <a:solidFill>
                    <a:srgbClr val="0000FF"/>
                  </a:solidFill>
                </a:rPr>
                <a:t>intensity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4991BDF-1648-43F4-B155-F67F18FB1F5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713470" y="2385646"/>
              <a:ext cx="381000" cy="39616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EF9CBE2-9C3C-4627-B042-7B31CCBCAF64}"/>
                </a:ext>
              </a:extLst>
            </p:cNvPr>
            <p:cNvSpPr txBox="1"/>
            <p:nvPr/>
          </p:nvSpPr>
          <p:spPr bwMode="auto">
            <a:xfrm>
              <a:off x="5746732" y="2576624"/>
              <a:ext cx="2901887" cy="881429"/>
            </a:xfrm>
            <a:prstGeom prst="roundRect">
              <a:avLst/>
            </a:prstGeom>
            <a:solidFill>
              <a:schemeClr val="accent1"/>
            </a:solidFill>
            <a:ln w="3672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lIns="0" tIns="63360" rIns="0" bIns="63360" anchor="ctr" anchorCtr="1"/>
            <a:lstStyle/>
            <a:p>
              <a:pPr>
                <a:buClr>
                  <a:schemeClr val="tx1"/>
                </a:buClr>
                <a:buSzPct val="75000"/>
                <a:defRPr/>
              </a:pPr>
              <a:r>
                <a:rPr lang="en-US" altLang="fi-FI" sz="1800" dirty="0">
                  <a:solidFill>
                    <a:srgbClr val="0000FF"/>
                  </a:solidFill>
                </a:rPr>
                <a:t>segmentation label:</a:t>
              </a:r>
            </a:p>
            <a:p>
              <a:pPr>
                <a:buClr>
                  <a:schemeClr val="tx1"/>
                </a:buClr>
                <a:buSzPct val="75000"/>
                <a:defRPr/>
              </a:pPr>
              <a:r>
                <a:rPr lang="en-US" altLang="fi-FI" sz="1800" dirty="0">
                  <a:solidFill>
                    <a:srgbClr val="0000FF"/>
                  </a:solidFill>
                </a:rPr>
                <a:t>  - “1” for white matter</a:t>
              </a:r>
            </a:p>
            <a:p>
              <a:pPr>
                <a:buClr>
                  <a:schemeClr val="tx1"/>
                </a:buClr>
                <a:buSzPct val="75000"/>
                <a:defRPr/>
              </a:pPr>
              <a:r>
                <a:rPr lang="en-US" altLang="fi-FI" sz="1800" dirty="0">
                  <a:solidFill>
                    <a:srgbClr val="0000FF"/>
                  </a:solidFill>
                </a:rPr>
                <a:t>  - “0” for gray matter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D23973B-A67B-4DEA-93EA-75DD042B9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3826993"/>
            <a:ext cx="1740114" cy="1897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08D87-8B2F-4573-B452-14FEE642B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38" y="3838423"/>
            <a:ext cx="1740114" cy="18973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00CA74-7241-459E-A372-5251F85B41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15477" y="3754207"/>
            <a:ext cx="2995322" cy="2417993"/>
          </a:xfrm>
          <a:prstGeom prst="rect">
            <a:avLst/>
          </a:prstGeom>
        </p:spPr>
      </p:pic>
      <p:pic>
        <p:nvPicPr>
          <p:cNvPr id="14" name="Picture 2" descr="C:\Users\koen\AppData\Local\Microsoft\Windows\Temporary Internet Files\Content.IE5\QCX81QO0\MCj04344110000[1].wmf">
            <a:extLst>
              <a:ext uri="{FF2B5EF4-FFF2-40B4-BE49-F238E27FC236}">
                <a16:creationId xmlns:a16="http://schemas.microsoft.com/office/drawing/2014/main" id="{4A290F5B-078A-499B-AEF9-197CBBE3E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41988" y="4986436"/>
            <a:ext cx="1154112" cy="129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AutoShape 15">
            <a:extLst>
              <a:ext uri="{FF2B5EF4-FFF2-40B4-BE49-F238E27FC236}">
                <a16:creationId xmlns:a16="http://schemas.microsoft.com/office/drawing/2014/main" id="{684A9913-3A55-4162-BED6-6515674F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572000"/>
            <a:ext cx="1600200" cy="396875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7A348A8C-4DC7-4F03-8B4F-B9471EBF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1201400" cy="685800"/>
          </a:xfrm>
        </p:spPr>
        <p:txBody>
          <a:bodyPr/>
          <a:lstStyle/>
          <a:p>
            <a:r>
              <a:rPr lang="en-GB" dirty="0"/>
              <a:t>Segmenting a brain scan with “machine learning”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9961984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13871A-7E2E-4548-91E4-61B26604D2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6000" y="3914414"/>
            <a:ext cx="3668007" cy="2934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AA82EE-5B18-4370-A1E6-258D31BD2A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3400" y="1984750"/>
            <a:ext cx="2268715" cy="190145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10BDADA-BA13-4105-9FF9-AD1BEF78DD4A}"/>
              </a:ext>
            </a:extLst>
          </p:cNvPr>
          <p:cNvCxnSpPr>
            <a:cxnSpLocks/>
          </p:cNvCxnSpPr>
          <p:nvPr/>
        </p:nvCxnSpPr>
        <p:spPr bwMode="auto">
          <a:xfrm>
            <a:off x="1295400" y="3962401"/>
            <a:ext cx="869775" cy="129539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294F4FF6-380C-4F84-922E-AA58B49B01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17628" b="3987"/>
          <a:stretch/>
        </p:blipFill>
        <p:spPr>
          <a:xfrm>
            <a:off x="1819342" y="4419601"/>
            <a:ext cx="447157" cy="228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BAC42D-C6CA-4E49-8D5D-CCD7A7EE1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2835474"/>
            <a:ext cx="200000" cy="2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F21CB-285E-4286-8822-099B5148D2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663488" y="3894375"/>
            <a:ext cx="3635721" cy="293495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FD87A6-EE98-42F4-998C-0E4EC70DAD8F}"/>
              </a:ext>
            </a:extLst>
          </p:cNvPr>
          <p:cNvGrpSpPr/>
          <p:nvPr/>
        </p:nvGrpSpPr>
        <p:grpSpPr>
          <a:xfrm>
            <a:off x="6259315" y="5414819"/>
            <a:ext cx="1132085" cy="967087"/>
            <a:chOff x="6259315" y="5414819"/>
            <a:chExt cx="1132085" cy="967087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161F451-196B-4C1B-9ECD-4FD0ECB53C0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259315" y="5414819"/>
              <a:ext cx="1132085" cy="1814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pic>
          <p:nvPicPr>
            <p:cNvPr id="13" name="Picture 12" descr="A close up of a lamp&#10;&#10;Description automatically generated">
              <a:extLst>
                <a:ext uri="{FF2B5EF4-FFF2-40B4-BE49-F238E27FC236}">
                  <a16:creationId xmlns:a16="http://schemas.microsoft.com/office/drawing/2014/main" id="{B5F7B2C8-3BBC-4596-9197-720AFAA5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7412" y="5562600"/>
              <a:ext cx="1037788" cy="819306"/>
            </a:xfrm>
            <a:prstGeom prst="rect">
              <a:avLst/>
            </a:prstGeom>
          </p:spPr>
        </p:pic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869D8852-8026-4EDC-9A77-5AFE44BF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1201400" cy="685800"/>
          </a:xfrm>
        </p:spPr>
        <p:txBody>
          <a:bodyPr/>
          <a:lstStyle/>
          <a:p>
            <a:r>
              <a:rPr lang="en-GB" dirty="0"/>
              <a:t>Segmenting a brain scan with “machine learning”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6786686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13871A-7E2E-4548-91E4-61B26604D2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6000" y="3914414"/>
            <a:ext cx="3668007" cy="2934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AA82EE-5B18-4370-A1E6-258D31BD2A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3400" y="1984750"/>
            <a:ext cx="2268715" cy="190145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10BDADA-BA13-4105-9FF9-AD1BEF78DD4A}"/>
              </a:ext>
            </a:extLst>
          </p:cNvPr>
          <p:cNvCxnSpPr>
            <a:cxnSpLocks/>
          </p:cNvCxnSpPr>
          <p:nvPr/>
        </p:nvCxnSpPr>
        <p:spPr bwMode="auto">
          <a:xfrm>
            <a:off x="1295400" y="3962401"/>
            <a:ext cx="869775" cy="129539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9BAC42D-C6CA-4E49-8D5D-CCD7A7EE1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835474"/>
            <a:ext cx="200000" cy="2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F21CB-285E-4286-8822-099B5148D2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63488" y="3894375"/>
            <a:ext cx="3635721" cy="293495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82D4E6B-3702-478D-95CE-849BA9C7164F}"/>
              </a:ext>
            </a:extLst>
          </p:cNvPr>
          <p:cNvSpPr/>
          <p:nvPr/>
        </p:nvSpPr>
        <p:spPr bwMode="auto">
          <a:xfrm>
            <a:off x="1998550" y="4358433"/>
            <a:ext cx="383999" cy="41651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endParaRPr lang="en-FI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343D77-2450-431C-8E2B-146357AECEBC}"/>
              </a:ext>
            </a:extLst>
          </p:cNvPr>
          <p:cNvCxnSpPr>
            <a:cxnSpLocks/>
            <a:stCxn id="11" idx="3"/>
            <a:endCxn id="13" idx="0"/>
          </p:cNvCxnSpPr>
          <p:nvPr/>
        </p:nvCxnSpPr>
        <p:spPr bwMode="auto">
          <a:xfrm flipH="1">
            <a:off x="1265975" y="4713952"/>
            <a:ext cx="788810" cy="7343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6A6627A-BE2B-4803-A2A6-407A591F8D7F}"/>
              </a:ext>
            </a:extLst>
          </p:cNvPr>
          <p:cNvSpPr txBox="1"/>
          <p:nvPr/>
        </p:nvSpPr>
        <p:spPr bwMode="auto">
          <a:xfrm>
            <a:off x="533400" y="5448300"/>
            <a:ext cx="1465150" cy="6477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FF0000"/>
                </a:solidFill>
              </a:rPr>
              <a:t>tunable “weights”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2DA3A1-736B-4F51-BA75-030BEC41D8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17628" b="3987"/>
          <a:stretch/>
        </p:blipFill>
        <p:spPr>
          <a:xfrm>
            <a:off x="1819342" y="4419601"/>
            <a:ext cx="447157" cy="228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CAA653-8B50-42B4-965F-ED18227119D4}"/>
              </a:ext>
            </a:extLst>
          </p:cNvPr>
          <p:cNvSpPr txBox="1"/>
          <p:nvPr/>
        </p:nvSpPr>
        <p:spPr bwMode="auto">
          <a:xfrm>
            <a:off x="6229974" y="4376480"/>
            <a:ext cx="1465150" cy="6477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 algn="ctr">
              <a:buClr>
                <a:schemeClr val="tx1"/>
              </a:buClr>
              <a:buSzPct val="75000"/>
              <a:defRPr/>
            </a:pPr>
            <a:r>
              <a:rPr lang="en-US" altLang="fi-FI" sz="1800" dirty="0">
                <a:solidFill>
                  <a:srgbClr val="FF0000"/>
                </a:solidFill>
              </a:rPr>
              <a:t> “squash” function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15F83A-2B9C-437B-BCED-DA5A0552AA56}"/>
              </a:ext>
            </a:extLst>
          </p:cNvPr>
          <p:cNvCxnSpPr>
            <a:cxnSpLocks/>
            <a:endCxn id="22" idx="0"/>
          </p:cNvCxnSpPr>
          <p:nvPr/>
        </p:nvCxnSpPr>
        <p:spPr bwMode="auto">
          <a:xfrm flipH="1">
            <a:off x="6796306" y="5056852"/>
            <a:ext cx="214096" cy="5057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B89213-679F-40D1-B4BF-11A7F55E7587}"/>
              </a:ext>
            </a:extLst>
          </p:cNvPr>
          <p:cNvGrpSpPr/>
          <p:nvPr/>
        </p:nvGrpSpPr>
        <p:grpSpPr>
          <a:xfrm>
            <a:off x="6259315" y="5414819"/>
            <a:ext cx="1132085" cy="967087"/>
            <a:chOff x="6259315" y="5414819"/>
            <a:chExt cx="1132085" cy="967087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F571869-A7AE-44D9-9624-E35176CB86F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259315" y="5414819"/>
              <a:ext cx="1132085" cy="1814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pic>
          <p:nvPicPr>
            <p:cNvPr id="22" name="Picture 21" descr="A close up of a lamp&#10;&#10;Description automatically generated">
              <a:extLst>
                <a:ext uri="{FF2B5EF4-FFF2-40B4-BE49-F238E27FC236}">
                  <a16:creationId xmlns:a16="http://schemas.microsoft.com/office/drawing/2014/main" id="{A47FEDD3-993B-44B3-8C1D-9896C369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7412" y="5562600"/>
              <a:ext cx="1037788" cy="819306"/>
            </a:xfrm>
            <a:prstGeom prst="rect">
              <a:avLst/>
            </a:prstGeom>
          </p:spPr>
        </p:pic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9904354B-4668-4F7D-A717-C64880507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1201400" cy="685800"/>
          </a:xfrm>
        </p:spPr>
        <p:txBody>
          <a:bodyPr/>
          <a:lstStyle/>
          <a:p>
            <a:r>
              <a:rPr lang="en-GB" dirty="0"/>
              <a:t>Segmenting a brain scan with “machine learning”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079314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13871A-7E2E-4548-91E4-61B26604D2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6001" y="3914414"/>
            <a:ext cx="3668005" cy="2934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AA82EE-5B18-4370-A1E6-258D31BD2A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3400" y="1984750"/>
            <a:ext cx="2268715" cy="190145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10BDADA-BA13-4105-9FF9-AD1BEF78DD4A}"/>
              </a:ext>
            </a:extLst>
          </p:cNvPr>
          <p:cNvCxnSpPr>
            <a:cxnSpLocks/>
          </p:cNvCxnSpPr>
          <p:nvPr/>
        </p:nvCxnSpPr>
        <p:spPr bwMode="auto">
          <a:xfrm>
            <a:off x="1295400" y="3962401"/>
            <a:ext cx="869775" cy="129539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9BAC42D-C6CA-4E49-8D5D-CCD7A7EE1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835474"/>
            <a:ext cx="200000" cy="2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F21CB-285E-4286-8822-099B5148D2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63488" y="3894375"/>
            <a:ext cx="3635721" cy="29349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42094A-D504-49E0-861A-21DCA5D6C4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17628" b="3987"/>
          <a:stretch/>
        </p:blipFill>
        <p:spPr>
          <a:xfrm>
            <a:off x="1819342" y="4419601"/>
            <a:ext cx="447157" cy="228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35F189D-E56B-4AE8-B141-8324D8B97EBD}"/>
              </a:ext>
            </a:extLst>
          </p:cNvPr>
          <p:cNvGrpSpPr/>
          <p:nvPr/>
        </p:nvGrpSpPr>
        <p:grpSpPr>
          <a:xfrm>
            <a:off x="6259315" y="5414819"/>
            <a:ext cx="1132085" cy="967087"/>
            <a:chOff x="6259315" y="5414819"/>
            <a:chExt cx="1132085" cy="967087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8BF4A8E-851D-4E1B-A9C4-D5246BDF1BF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259315" y="5414819"/>
              <a:ext cx="1132085" cy="1814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pic>
          <p:nvPicPr>
            <p:cNvPr id="18" name="Picture 17" descr="A close up of a lamp&#10;&#10;Description automatically generated">
              <a:extLst>
                <a:ext uri="{FF2B5EF4-FFF2-40B4-BE49-F238E27FC236}">
                  <a16:creationId xmlns:a16="http://schemas.microsoft.com/office/drawing/2014/main" id="{4EBDD2A2-D9B5-49B7-9A56-49756B134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7412" y="5562600"/>
              <a:ext cx="1037788" cy="819306"/>
            </a:xfrm>
            <a:prstGeom prst="rect">
              <a:avLst/>
            </a:prstGeom>
          </p:spPr>
        </p:pic>
      </p:grpSp>
      <p:sp>
        <p:nvSpPr>
          <p:cNvPr id="20" name="Title 2">
            <a:extLst>
              <a:ext uri="{FF2B5EF4-FFF2-40B4-BE49-F238E27FC236}">
                <a16:creationId xmlns:a16="http://schemas.microsoft.com/office/drawing/2014/main" id="{AC60D377-6052-49FB-B268-BC5D89A99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1201400" cy="685800"/>
          </a:xfrm>
        </p:spPr>
        <p:txBody>
          <a:bodyPr/>
          <a:lstStyle/>
          <a:p>
            <a:r>
              <a:rPr lang="en-GB" dirty="0"/>
              <a:t>Segmenting a brain scan with “machine learning”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0098194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9F21CB-285E-4286-8822-099B5148D2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63488" y="3905367"/>
            <a:ext cx="3635721" cy="2912973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4EF1C369-4B4F-4996-A384-456406A7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1201400" cy="685800"/>
          </a:xfrm>
        </p:spPr>
        <p:txBody>
          <a:bodyPr/>
          <a:lstStyle/>
          <a:p>
            <a:r>
              <a:rPr lang="en-GB" dirty="0"/>
              <a:t>Segmenting a brain scan with “machine learning”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40508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i-FI" kern="0" dirty="0">
                <a:solidFill>
                  <a:schemeClr val="tx1"/>
                </a:solidFill>
              </a:rPr>
              <a:t>Pre-1980 to 1984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Analyzing two-dimensional (2D) images</a:t>
            </a:r>
          </a:p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Low-level image processing: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“bottom-up” approach 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e.g., region growing, edge detection, …</a:t>
            </a:r>
          </a:p>
          <a:p>
            <a:pPr marL="914400" lvl="2" indent="0" eaLnBrk="1" hangingPunct="1">
              <a:buNone/>
              <a:defRPr/>
            </a:pPr>
            <a:endParaRPr lang="en-US" altLang="fi-FI" kern="0" dirty="0">
              <a:solidFill>
                <a:schemeClr val="tx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</p:spTree>
    <p:extLst>
      <p:ext uri="{BB962C8B-B14F-4D97-AF65-F5344CB8AC3E}">
        <p14:creationId xmlns:p14="http://schemas.microsoft.com/office/powerpoint/2010/main" val="9298205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9F21CB-285E-4286-8822-099B5148D2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63488" y="3905367"/>
            <a:ext cx="3635720" cy="2912973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DD3E841D-0529-460B-BEB2-CB204DDEC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1201400" cy="685800"/>
          </a:xfrm>
        </p:spPr>
        <p:txBody>
          <a:bodyPr/>
          <a:lstStyle/>
          <a:p>
            <a:r>
              <a:rPr lang="en-GB" dirty="0"/>
              <a:t>Segmenting a brain scan with “machine learning”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5530987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re, gear, wheel&#10;&#10;Description automatically generated">
            <a:extLst>
              <a:ext uri="{FF2B5EF4-FFF2-40B4-BE49-F238E27FC236}">
                <a16:creationId xmlns:a16="http://schemas.microsoft.com/office/drawing/2014/main" id="{A2FA53CC-6008-496D-AA4F-A6A4913EB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4145480"/>
            <a:ext cx="1993358" cy="2026720"/>
          </a:xfrm>
          <a:prstGeom prst="rect">
            <a:avLst/>
          </a:prstGeom>
        </p:spPr>
      </p:pic>
      <p:sp>
        <p:nvSpPr>
          <p:cNvPr id="18" name="Text Box 17">
            <a:extLst>
              <a:ext uri="{FF2B5EF4-FFF2-40B4-BE49-F238E27FC236}">
                <a16:creationId xmlns:a16="http://schemas.microsoft.com/office/drawing/2014/main" id="{23ECD9CD-A5E8-40A7-8C39-A4E8B8A8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96000"/>
            <a:ext cx="2667001" cy="69328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new subject:</a:t>
            </a:r>
          </a:p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same scanner/protocol</a:t>
            </a:r>
            <a:endParaRPr lang="en-US" altLang="fi-FI" dirty="0">
              <a:latin typeface="Times New Roman" pitchFamily="18" charset="0"/>
            </a:endParaRPr>
          </a:p>
        </p:txBody>
      </p:sp>
      <p:pic>
        <p:nvPicPr>
          <p:cNvPr id="4" name="Picture 3" descr="A picture containing organ&#10;&#10;Description automatically generated">
            <a:extLst>
              <a:ext uri="{FF2B5EF4-FFF2-40B4-BE49-F238E27FC236}">
                <a16:creationId xmlns:a16="http://schemas.microsoft.com/office/drawing/2014/main" id="{5E8B56E8-047E-449E-9D53-893A9503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140" y="4398523"/>
            <a:ext cx="2441260" cy="2044118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409D75B3-38A9-4D1C-A0B5-A9BB8CD7A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1201400" cy="685800"/>
          </a:xfrm>
        </p:spPr>
        <p:txBody>
          <a:bodyPr/>
          <a:lstStyle/>
          <a:p>
            <a:r>
              <a:rPr lang="en-GB" dirty="0"/>
              <a:t>Segmenting a brain scan with “machine learning”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8677117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re, gear, wheel&#10;&#10;Description automatically generated">
            <a:extLst>
              <a:ext uri="{FF2B5EF4-FFF2-40B4-BE49-F238E27FC236}">
                <a16:creationId xmlns:a16="http://schemas.microsoft.com/office/drawing/2014/main" id="{A2FA53CC-6008-496D-AA4F-A6A4913EB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4145480"/>
            <a:ext cx="1993358" cy="2026720"/>
          </a:xfrm>
          <a:prstGeom prst="rect">
            <a:avLst/>
          </a:prstGeom>
        </p:spPr>
      </p:pic>
      <p:sp>
        <p:nvSpPr>
          <p:cNvPr id="18" name="Text Box 17">
            <a:extLst>
              <a:ext uri="{FF2B5EF4-FFF2-40B4-BE49-F238E27FC236}">
                <a16:creationId xmlns:a16="http://schemas.microsoft.com/office/drawing/2014/main" id="{23ECD9CD-A5E8-40A7-8C39-A4E8B8A8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96000"/>
            <a:ext cx="2667001" cy="69328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new subject:</a:t>
            </a:r>
          </a:p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same scanner/protocol</a:t>
            </a:r>
            <a:endParaRPr lang="en-US" altLang="fi-FI" dirty="0">
              <a:latin typeface="Times New Roman" pitchFamily="18" charset="0"/>
            </a:endParaRPr>
          </a:p>
        </p:txBody>
      </p:sp>
      <p:pic>
        <p:nvPicPr>
          <p:cNvPr id="4" name="Picture 3" descr="A picture containing organ&#10;&#10;Description automatically generated">
            <a:extLst>
              <a:ext uri="{FF2B5EF4-FFF2-40B4-BE49-F238E27FC236}">
                <a16:creationId xmlns:a16="http://schemas.microsoft.com/office/drawing/2014/main" id="{5E8B56E8-047E-449E-9D53-893A9503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140" y="4398523"/>
            <a:ext cx="2441260" cy="2044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A75B50-125B-4CA5-A9A2-C6EE69883A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00601" y="1918749"/>
            <a:ext cx="2590799" cy="207577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E458CD59-039A-48FB-B24D-7E192C1C6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1201400" cy="685800"/>
          </a:xfrm>
        </p:spPr>
        <p:txBody>
          <a:bodyPr/>
          <a:lstStyle/>
          <a:p>
            <a:r>
              <a:rPr lang="en-GB" dirty="0"/>
              <a:t>Segmenting a brain scan with “machine learning”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604998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re, gear, wheel&#10;&#10;Description automatically generated">
            <a:extLst>
              <a:ext uri="{FF2B5EF4-FFF2-40B4-BE49-F238E27FC236}">
                <a16:creationId xmlns:a16="http://schemas.microsoft.com/office/drawing/2014/main" id="{A2FA53CC-6008-496D-AA4F-A6A4913EB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4145480"/>
            <a:ext cx="1993358" cy="2026720"/>
          </a:xfrm>
          <a:prstGeom prst="rect">
            <a:avLst/>
          </a:prstGeom>
        </p:spPr>
      </p:pic>
      <p:sp>
        <p:nvSpPr>
          <p:cNvPr id="18" name="Text Box 17">
            <a:extLst>
              <a:ext uri="{FF2B5EF4-FFF2-40B4-BE49-F238E27FC236}">
                <a16:creationId xmlns:a16="http://schemas.microsoft.com/office/drawing/2014/main" id="{23ECD9CD-A5E8-40A7-8C39-A4E8B8A8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96000"/>
            <a:ext cx="2667001" cy="69328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new subject:</a:t>
            </a:r>
          </a:p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same scanner/protocol</a:t>
            </a:r>
            <a:endParaRPr lang="en-US" altLang="fi-FI" dirty="0"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B56E8-047E-449E-9D53-893A9503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50140" y="4398523"/>
            <a:ext cx="2441260" cy="2044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A75B50-125B-4CA5-A9A2-C6EE69883A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00601" y="1918749"/>
            <a:ext cx="2590799" cy="2075772"/>
          </a:xfrm>
          <a:prstGeom prst="rect">
            <a:avLst/>
          </a:prstGeom>
        </p:spPr>
      </p:pic>
      <p:sp>
        <p:nvSpPr>
          <p:cNvPr id="8" name="AutoShape 15">
            <a:extLst>
              <a:ext uri="{FF2B5EF4-FFF2-40B4-BE49-F238E27FC236}">
                <a16:creationId xmlns:a16="http://schemas.microsoft.com/office/drawing/2014/main" id="{54BC34FC-7D20-4EB3-BB12-7A2B81E925D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552846" y="4114800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9" name="AutoShape 15">
            <a:extLst>
              <a:ext uri="{FF2B5EF4-FFF2-40B4-BE49-F238E27FC236}">
                <a16:creationId xmlns:a16="http://schemas.microsoft.com/office/drawing/2014/main" id="{B1FBA1A0-6A1F-432A-998F-8C5605619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0246" y="5092056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4EED8F-D9EC-4DC0-AC27-D13D67AE53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067800" y="4145480"/>
            <a:ext cx="1993358" cy="2026719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179E91D3-6FC6-4C81-B464-13F8B0833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1201400" cy="685800"/>
          </a:xfrm>
        </p:spPr>
        <p:txBody>
          <a:bodyPr/>
          <a:lstStyle/>
          <a:p>
            <a:r>
              <a:rPr lang="en-GB" dirty="0"/>
              <a:t>Segmenting a brain scan with “machine learning”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119477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re, gear, wheel&#10;&#10;Description automatically generated">
            <a:extLst>
              <a:ext uri="{FF2B5EF4-FFF2-40B4-BE49-F238E27FC236}">
                <a16:creationId xmlns:a16="http://schemas.microsoft.com/office/drawing/2014/main" id="{A2FA53CC-6008-496D-AA4F-A6A4913EB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4145480"/>
            <a:ext cx="1993358" cy="2026720"/>
          </a:xfrm>
          <a:prstGeom prst="rect">
            <a:avLst/>
          </a:prstGeom>
        </p:spPr>
      </p:pic>
      <p:sp>
        <p:nvSpPr>
          <p:cNvPr id="18" name="Text Box 17">
            <a:extLst>
              <a:ext uri="{FF2B5EF4-FFF2-40B4-BE49-F238E27FC236}">
                <a16:creationId xmlns:a16="http://schemas.microsoft.com/office/drawing/2014/main" id="{23ECD9CD-A5E8-40A7-8C39-A4E8B8A8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96000"/>
            <a:ext cx="2667001" cy="69328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new subject:</a:t>
            </a:r>
          </a:p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same scanner/protocol</a:t>
            </a:r>
            <a:endParaRPr lang="en-US" altLang="fi-FI" dirty="0"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B56E8-047E-449E-9D53-893A9503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50140" y="4398523"/>
            <a:ext cx="2441260" cy="2044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A75B50-125B-4CA5-A9A2-C6EE69883A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00601" y="1918749"/>
            <a:ext cx="2590799" cy="2075772"/>
          </a:xfrm>
          <a:prstGeom prst="rect">
            <a:avLst/>
          </a:prstGeom>
        </p:spPr>
      </p:pic>
      <p:sp>
        <p:nvSpPr>
          <p:cNvPr id="8" name="AutoShape 15">
            <a:extLst>
              <a:ext uri="{FF2B5EF4-FFF2-40B4-BE49-F238E27FC236}">
                <a16:creationId xmlns:a16="http://schemas.microsoft.com/office/drawing/2014/main" id="{54BC34FC-7D20-4EB3-BB12-7A2B81E925D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552846" y="4114800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9" name="AutoShape 15">
            <a:extLst>
              <a:ext uri="{FF2B5EF4-FFF2-40B4-BE49-F238E27FC236}">
                <a16:creationId xmlns:a16="http://schemas.microsoft.com/office/drawing/2014/main" id="{B1FBA1A0-6A1F-432A-998F-8C5605619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0246" y="5092056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4EED8F-D9EC-4DC0-AC27-D13D67AE53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067800" y="4145480"/>
            <a:ext cx="1993358" cy="2026719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179E91D3-6FC6-4C81-B464-13F8B0833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1201400" cy="685800"/>
          </a:xfrm>
        </p:spPr>
        <p:txBody>
          <a:bodyPr/>
          <a:lstStyle/>
          <a:p>
            <a:r>
              <a:rPr lang="en-GB" dirty="0"/>
              <a:t>Segmenting a brain scan with “machine learning”</a:t>
            </a:r>
            <a:endParaRPr lang="en-FI" dirty="0"/>
          </a:p>
        </p:txBody>
      </p:sp>
      <p:pic>
        <p:nvPicPr>
          <p:cNvPr id="19" name="Picture 18" descr="smiley.jpeg">
            <a:extLst>
              <a:ext uri="{FF2B5EF4-FFF2-40B4-BE49-F238E27FC236}">
                <a16:creationId xmlns:a16="http://schemas.microsoft.com/office/drawing/2014/main" id="{AA8E2368-B0F6-4EA3-8B95-DF0E552F1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400" y="1852458"/>
            <a:ext cx="971550" cy="9441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A16BF9-6604-446C-AF25-9775736F3A54}"/>
              </a:ext>
            </a:extLst>
          </p:cNvPr>
          <p:cNvSpPr txBox="1"/>
          <p:nvPr/>
        </p:nvSpPr>
        <p:spPr bwMode="auto">
          <a:xfrm>
            <a:off x="7534045" y="2866606"/>
            <a:ext cx="4648199" cy="93254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endParaRPr lang="en-GB" sz="2000" dirty="0">
              <a:solidFill>
                <a:srgbClr val="0000FF"/>
              </a:solidFill>
            </a:endParaRPr>
          </a:p>
          <a:p>
            <a:pPr>
              <a:buClr>
                <a:schemeClr val="tx1"/>
              </a:buClr>
              <a:buSzPct val="75000"/>
              <a:defRPr/>
            </a:pPr>
            <a:r>
              <a:rPr lang="en-GB" sz="2000" dirty="0">
                <a:solidFill>
                  <a:srgbClr val="0000FF"/>
                </a:solidFill>
              </a:rPr>
              <a:t>- No models needed</a:t>
            </a:r>
          </a:p>
          <a:p>
            <a:pPr>
              <a:buClr>
                <a:schemeClr val="tx1"/>
              </a:buClr>
              <a:buSzPct val="75000"/>
              <a:defRPr/>
            </a:pPr>
            <a:r>
              <a:rPr lang="en-GB" sz="2000" dirty="0">
                <a:solidFill>
                  <a:srgbClr val="0000FF"/>
                </a:solidFill>
              </a:rPr>
              <a:t>- Simply learn from training examples</a:t>
            </a:r>
          </a:p>
          <a:p>
            <a:pPr>
              <a:buClr>
                <a:schemeClr val="tx1"/>
              </a:buClr>
              <a:buSzPct val="75000"/>
              <a:defRPr/>
            </a:pP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098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n animal&#10;&#10;Description automatically generated">
            <a:extLst>
              <a:ext uri="{FF2B5EF4-FFF2-40B4-BE49-F238E27FC236}">
                <a16:creationId xmlns:a16="http://schemas.microsoft.com/office/drawing/2014/main" id="{E7B66FC3-0276-4A35-BA2C-95088E5FE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4267200"/>
            <a:ext cx="2110402" cy="1905000"/>
          </a:xfrm>
          <a:prstGeom prst="rect">
            <a:avLst/>
          </a:prstGeom>
        </p:spPr>
      </p:pic>
      <p:sp>
        <p:nvSpPr>
          <p:cNvPr id="19" name="Text Box 17">
            <a:extLst>
              <a:ext uri="{FF2B5EF4-FFF2-40B4-BE49-F238E27FC236}">
                <a16:creationId xmlns:a16="http://schemas.microsoft.com/office/drawing/2014/main" id="{693AC09E-81B5-4222-B590-712C35DE9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6096000"/>
            <a:ext cx="3048001" cy="69328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new subject:</a:t>
            </a:r>
          </a:p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</a:rPr>
              <a:t>different</a:t>
            </a: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 scanner/protocol</a:t>
            </a:r>
            <a:endParaRPr lang="en-US" altLang="fi-FI" dirty="0">
              <a:latin typeface="Times New Roman" pitchFamily="18" charset="0"/>
            </a:endParaRPr>
          </a:p>
        </p:txBody>
      </p:sp>
      <p:pic>
        <p:nvPicPr>
          <p:cNvPr id="4" name="Picture 3" descr="A close up of a organ&#10;&#10;Description automatically generated">
            <a:extLst>
              <a:ext uri="{FF2B5EF4-FFF2-40B4-BE49-F238E27FC236}">
                <a16:creationId xmlns:a16="http://schemas.microsoft.com/office/drawing/2014/main" id="{65BBAE13-5A7A-43A2-8D70-FEEF56D7B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624761"/>
            <a:ext cx="2576121" cy="2157039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32B2A11D-C75D-44E5-9A29-BC4158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1201400" cy="685800"/>
          </a:xfrm>
        </p:spPr>
        <p:txBody>
          <a:bodyPr/>
          <a:lstStyle/>
          <a:p>
            <a:r>
              <a:rPr lang="en-GB" dirty="0"/>
              <a:t>Segmenting a brain scan with “machine learning”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5959476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ADB7B1-1C7A-43CD-8519-D7842EFFFF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0" y="1916926"/>
            <a:ext cx="2743196" cy="2197874"/>
          </a:xfrm>
          <a:prstGeom prst="rect">
            <a:avLst/>
          </a:prstGeom>
        </p:spPr>
      </p:pic>
      <p:pic>
        <p:nvPicPr>
          <p:cNvPr id="7" name="Picture 6" descr="A close up of an animal&#10;&#10;Description automatically generated">
            <a:extLst>
              <a:ext uri="{FF2B5EF4-FFF2-40B4-BE49-F238E27FC236}">
                <a16:creationId xmlns:a16="http://schemas.microsoft.com/office/drawing/2014/main" id="{E7B66FC3-0276-4A35-BA2C-95088E5FE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267200"/>
            <a:ext cx="2110402" cy="1905000"/>
          </a:xfrm>
          <a:prstGeom prst="rect">
            <a:avLst/>
          </a:prstGeom>
        </p:spPr>
      </p:pic>
      <p:sp>
        <p:nvSpPr>
          <p:cNvPr id="19" name="Text Box 17">
            <a:extLst>
              <a:ext uri="{FF2B5EF4-FFF2-40B4-BE49-F238E27FC236}">
                <a16:creationId xmlns:a16="http://schemas.microsoft.com/office/drawing/2014/main" id="{693AC09E-81B5-4222-B590-712C35DE9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6096000"/>
            <a:ext cx="3048001" cy="69328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new subject:</a:t>
            </a:r>
          </a:p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</a:rPr>
              <a:t>different</a:t>
            </a: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 scanner/protocol</a:t>
            </a:r>
            <a:endParaRPr lang="en-US" altLang="fi-FI" dirty="0"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BAE13-5A7A-43A2-8D70-FEEF56D7B5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18266" y="4619625"/>
            <a:ext cx="2588389" cy="2167312"/>
          </a:xfrm>
          <a:prstGeom prst="rect">
            <a:avLst/>
          </a:prstGeom>
        </p:spPr>
      </p:pic>
      <p:sp>
        <p:nvSpPr>
          <p:cNvPr id="6" name="AutoShape 15">
            <a:extLst>
              <a:ext uri="{FF2B5EF4-FFF2-40B4-BE49-F238E27FC236}">
                <a16:creationId xmlns:a16="http://schemas.microsoft.com/office/drawing/2014/main" id="{501DF9B8-B126-442B-AC3E-C5A5503CD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646" y="5257800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8" name="AutoShape 15">
            <a:extLst>
              <a:ext uri="{FF2B5EF4-FFF2-40B4-BE49-F238E27FC236}">
                <a16:creationId xmlns:a16="http://schemas.microsoft.com/office/drawing/2014/main" id="{35C262C8-1E69-4E14-B7AD-CC27374D10F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552846" y="4114800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EF516E-4C25-4568-9DC0-29FEAEA09E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633798" y="4267200"/>
            <a:ext cx="2110401" cy="19050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CBC67A34-3F30-4A56-B47F-7F5F3C5E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1201400" cy="685800"/>
          </a:xfrm>
        </p:spPr>
        <p:txBody>
          <a:bodyPr/>
          <a:lstStyle/>
          <a:p>
            <a:r>
              <a:rPr lang="en-GB" dirty="0"/>
              <a:t>Segmenting a brain scan with “machine learning”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896957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ADB7B1-1C7A-43CD-8519-D7842EFFFF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0" y="1916926"/>
            <a:ext cx="2743196" cy="2197874"/>
          </a:xfrm>
          <a:prstGeom prst="rect">
            <a:avLst/>
          </a:prstGeom>
        </p:spPr>
      </p:pic>
      <p:pic>
        <p:nvPicPr>
          <p:cNvPr id="7" name="Picture 6" descr="A close up of an animal&#10;&#10;Description automatically generated">
            <a:extLst>
              <a:ext uri="{FF2B5EF4-FFF2-40B4-BE49-F238E27FC236}">
                <a16:creationId xmlns:a16="http://schemas.microsoft.com/office/drawing/2014/main" id="{E7B66FC3-0276-4A35-BA2C-95088E5FE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267200"/>
            <a:ext cx="2110402" cy="1905000"/>
          </a:xfrm>
          <a:prstGeom prst="rect">
            <a:avLst/>
          </a:prstGeom>
        </p:spPr>
      </p:pic>
      <p:sp>
        <p:nvSpPr>
          <p:cNvPr id="19" name="Text Box 17">
            <a:extLst>
              <a:ext uri="{FF2B5EF4-FFF2-40B4-BE49-F238E27FC236}">
                <a16:creationId xmlns:a16="http://schemas.microsoft.com/office/drawing/2014/main" id="{693AC09E-81B5-4222-B590-712C35DE9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6096000"/>
            <a:ext cx="3048001" cy="69328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new subject:</a:t>
            </a:r>
          </a:p>
          <a:p>
            <a:pPr algn="ctr" eaLnBrk="1" hangingPunct="1"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US" altLang="fi-FI" sz="20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itchFamily="18" charset="0"/>
              </a:rPr>
              <a:t>different</a:t>
            </a:r>
            <a:r>
              <a:rPr lang="en-US" altLang="fi-FI" sz="2000" dirty="0">
                <a:solidFill>
                  <a:schemeClr val="tx1"/>
                </a:solidFill>
                <a:latin typeface="Times New Roman" pitchFamily="18" charset="0"/>
              </a:rPr>
              <a:t> scanner/protocol</a:t>
            </a:r>
            <a:endParaRPr lang="en-US" altLang="fi-FI" dirty="0"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BAE13-5A7A-43A2-8D70-FEEF56D7B5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18266" y="4619625"/>
            <a:ext cx="2588389" cy="2167312"/>
          </a:xfrm>
          <a:prstGeom prst="rect">
            <a:avLst/>
          </a:prstGeom>
        </p:spPr>
      </p:pic>
      <p:sp>
        <p:nvSpPr>
          <p:cNvPr id="6" name="AutoShape 15">
            <a:extLst>
              <a:ext uri="{FF2B5EF4-FFF2-40B4-BE49-F238E27FC236}">
                <a16:creationId xmlns:a16="http://schemas.microsoft.com/office/drawing/2014/main" id="{501DF9B8-B126-442B-AC3E-C5A5503CD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646" y="5257800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8" name="AutoShape 15">
            <a:extLst>
              <a:ext uri="{FF2B5EF4-FFF2-40B4-BE49-F238E27FC236}">
                <a16:creationId xmlns:a16="http://schemas.microsoft.com/office/drawing/2014/main" id="{35C262C8-1E69-4E14-B7AD-CC27374D10F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552846" y="4114800"/>
            <a:ext cx="1228954" cy="3048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EF516E-4C25-4568-9DC0-29FEAEA09E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633798" y="4267200"/>
            <a:ext cx="2110401" cy="19050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CBC67A34-3F30-4A56-B47F-7F5F3C5E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1201400" cy="685800"/>
          </a:xfrm>
        </p:spPr>
        <p:txBody>
          <a:bodyPr/>
          <a:lstStyle/>
          <a:p>
            <a:r>
              <a:rPr lang="en-GB" dirty="0"/>
              <a:t>Segmenting a brain scan with “machine learning”</a:t>
            </a:r>
            <a:endParaRPr lang="en-FI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86A27D3-C53D-4A6B-BCD0-DCF6B967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61979" y="2009775"/>
            <a:ext cx="1011843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2FAFB1-0E46-4440-BB50-496A87253240}"/>
              </a:ext>
            </a:extLst>
          </p:cNvPr>
          <p:cNvSpPr txBox="1"/>
          <p:nvPr/>
        </p:nvSpPr>
        <p:spPr bwMode="auto">
          <a:xfrm>
            <a:off x="7772400" y="3095625"/>
            <a:ext cx="4253756" cy="66766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sz="2000" dirty="0">
                <a:solidFill>
                  <a:srgbClr val="0000FF"/>
                </a:solidFill>
              </a:rPr>
              <a:t>Need matching training examples</a:t>
            </a:r>
          </a:p>
        </p:txBody>
      </p:sp>
    </p:spTree>
    <p:extLst>
      <p:ext uri="{BB962C8B-B14F-4D97-AF65-F5344CB8AC3E}">
        <p14:creationId xmlns:p14="http://schemas.microsoft.com/office/powerpoint/2010/main" val="4272751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 learning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57400"/>
            <a:ext cx="5486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Looks at entire images or image patches (instead of one voxel at a time)</a:t>
            </a:r>
          </a:p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Basis functions      are </a:t>
            </a:r>
            <a:r>
              <a:rPr lang="en-US" altLang="fi-FI" b="1" i="1" u="sng" kern="0" dirty="0">
                <a:solidFill>
                  <a:schemeClr val="tx1"/>
                </a:solidFill>
              </a:rPr>
              <a:t>estimated</a:t>
            </a:r>
            <a:r>
              <a:rPr lang="en-US" altLang="fi-FI" kern="0" dirty="0">
                <a:solidFill>
                  <a:schemeClr val="tx1"/>
                </a:solidFill>
              </a:rPr>
              <a:t> from training data as well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5D9A9-836E-4E49-AC6C-8514E839F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000" y="3381400"/>
            <a:ext cx="200000" cy="200000"/>
          </a:xfrm>
          <a:prstGeom prst="rect">
            <a:avLst/>
          </a:prstGeom>
        </p:spPr>
      </p:pic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9DC01852-320E-4199-8D37-209751408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993" y="2057400"/>
            <a:ext cx="6163607" cy="4191000"/>
          </a:xfrm>
          <a:prstGeom prst="rect">
            <a:avLst/>
          </a:prstGeom>
        </p:spPr>
      </p:pic>
      <p:sp>
        <p:nvSpPr>
          <p:cNvPr id="7" name="Text Box 17">
            <a:extLst>
              <a:ext uri="{FF2B5EF4-FFF2-40B4-BE49-F238E27FC236}">
                <a16:creationId xmlns:a16="http://schemas.microsoft.com/office/drawing/2014/main" id="{B260E621-47FA-4E82-A6A5-7EEF0A6F7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940" y="6400800"/>
            <a:ext cx="311706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Ronneberger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MICCAI 2015]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730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CB38F8-7DA5-4EAB-9806-A7F0AF2B8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36" y="1397327"/>
            <a:ext cx="8271164" cy="5232073"/>
          </a:xfrm>
          <a:prstGeom prst="rect">
            <a:avLst/>
          </a:prstGeom>
        </p:spPr>
      </p:pic>
      <p:pic>
        <p:nvPicPr>
          <p:cNvPr id="6" name="Picture 5" descr="smiley.jpeg">
            <a:extLst>
              <a:ext uri="{FF2B5EF4-FFF2-40B4-BE49-F238E27FC236}">
                <a16:creationId xmlns:a16="http://schemas.microsoft.com/office/drawing/2014/main" id="{A33A3AB9-F5F8-45E5-B858-5A18CA0FB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331473"/>
            <a:ext cx="971550" cy="9441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B43104-242F-4EEB-A3AB-76DEEDF4A1BA}"/>
              </a:ext>
            </a:extLst>
          </p:cNvPr>
          <p:cNvSpPr txBox="1"/>
          <p:nvPr/>
        </p:nvSpPr>
        <p:spPr bwMode="auto">
          <a:xfrm>
            <a:off x="4953000" y="193964"/>
            <a:ext cx="5334000" cy="12192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endParaRPr lang="en-GB" sz="2000" dirty="0">
              <a:solidFill>
                <a:srgbClr val="0000FF"/>
              </a:solidFill>
            </a:endParaRPr>
          </a:p>
          <a:p>
            <a:pPr>
              <a:buClr>
                <a:schemeClr val="tx1"/>
              </a:buClr>
              <a:buSzPct val="75000"/>
              <a:defRPr/>
            </a:pPr>
            <a:r>
              <a:rPr lang="en-GB" sz="2000" dirty="0">
                <a:solidFill>
                  <a:srgbClr val="0000FF"/>
                </a:solidFill>
              </a:rPr>
              <a:t>- No domain-specific expertise required</a:t>
            </a:r>
          </a:p>
          <a:p>
            <a:pPr>
              <a:buClr>
                <a:schemeClr val="tx1"/>
              </a:buClr>
              <a:buSzPct val="75000"/>
              <a:defRPr/>
            </a:pPr>
            <a:r>
              <a:rPr lang="en-GB" sz="2000" dirty="0">
                <a:solidFill>
                  <a:srgbClr val="0000FF"/>
                </a:solidFill>
              </a:rPr>
              <a:t>- Easy (</a:t>
            </a:r>
            <a:r>
              <a:rPr lang="en-GB" sz="2000" dirty="0" err="1">
                <a:solidFill>
                  <a:srgbClr val="0000FF"/>
                </a:solidFill>
              </a:rPr>
              <a:t>PyTorch</a:t>
            </a:r>
            <a:r>
              <a:rPr lang="en-GB" sz="2000" dirty="0">
                <a:solidFill>
                  <a:srgbClr val="0000FF"/>
                </a:solidFill>
              </a:rPr>
              <a:t>/TensorFlow/…)</a:t>
            </a:r>
          </a:p>
          <a:p>
            <a:pPr>
              <a:buClr>
                <a:schemeClr val="tx1"/>
              </a:buClr>
              <a:buSzPct val="75000"/>
              <a:defRPr/>
            </a:pPr>
            <a:r>
              <a:rPr lang="en-GB" sz="2000" dirty="0">
                <a:solidFill>
                  <a:srgbClr val="0000FF"/>
                </a:solidFill>
              </a:rPr>
              <a:t>- Fast!! (GPU)</a:t>
            </a:r>
          </a:p>
          <a:p>
            <a:pPr>
              <a:buClr>
                <a:schemeClr val="tx1"/>
              </a:buClr>
              <a:buSzPct val="75000"/>
              <a:defRPr/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CF3572C-DF14-4E72-B995-0F71E670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62000"/>
            <a:ext cx="10668000" cy="685800"/>
          </a:xfrm>
        </p:spPr>
        <p:txBody>
          <a:bodyPr/>
          <a:lstStyle/>
          <a:p>
            <a:r>
              <a:rPr lang="en-GB" dirty="0"/>
              <a:t>Deep learning</a:t>
            </a:r>
            <a:endParaRPr lang="en-FI" dirty="0"/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836DAFDF-E513-4AFB-A915-0DDF3FFFF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248400"/>
            <a:ext cx="311706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bg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bg1"/>
                </a:solidFill>
                <a:latin typeface="Times New Roman" pitchFamily="18" charset="0"/>
              </a:rPr>
              <a:t>Isensee</a:t>
            </a:r>
            <a:r>
              <a:rPr lang="en-US" altLang="fi-FI" sz="1600" i="1" dirty="0">
                <a:solidFill>
                  <a:schemeClr val="bg1"/>
                </a:solidFill>
                <a:latin typeface="Times New Roman" pitchFamily="18" charset="0"/>
              </a:rPr>
              <a:t> Nature Comm. 2021]</a:t>
            </a:r>
            <a:endParaRPr lang="en-US" altLang="fi-FI" sz="2400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382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1985-1994: Early days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1120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3D processing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Magnetic resonance imaging (MRI)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Initially 7-10mm slice thickness/spacing…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Later at higher spatial resolution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Also 3D PET, SPECT, ultrasound, fast spiral-CT, …</a:t>
            </a: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</p:spTree>
    <p:extLst>
      <p:ext uri="{BB962C8B-B14F-4D97-AF65-F5344CB8AC3E}">
        <p14:creationId xmlns:p14="http://schemas.microsoft.com/office/powerpoint/2010/main" val="9000980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CB38F8-7DA5-4EAB-9806-A7F0AF2B8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36" y="1397327"/>
            <a:ext cx="8271164" cy="5232073"/>
          </a:xfrm>
          <a:prstGeom prst="rect">
            <a:avLst/>
          </a:prstGeom>
        </p:spPr>
      </p:pic>
      <p:pic>
        <p:nvPicPr>
          <p:cNvPr id="6" name="Picture 5" descr="smiley.jpeg">
            <a:extLst>
              <a:ext uri="{FF2B5EF4-FFF2-40B4-BE49-F238E27FC236}">
                <a16:creationId xmlns:a16="http://schemas.microsoft.com/office/drawing/2014/main" id="{A33A3AB9-F5F8-45E5-B858-5A18CA0FB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331473"/>
            <a:ext cx="971550" cy="9441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B43104-242F-4EEB-A3AB-76DEEDF4A1BA}"/>
              </a:ext>
            </a:extLst>
          </p:cNvPr>
          <p:cNvSpPr txBox="1"/>
          <p:nvPr/>
        </p:nvSpPr>
        <p:spPr bwMode="auto">
          <a:xfrm>
            <a:off x="4953000" y="193964"/>
            <a:ext cx="5334000" cy="1219200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endParaRPr lang="en-GB" sz="2000" dirty="0">
              <a:solidFill>
                <a:srgbClr val="0000FF"/>
              </a:solidFill>
            </a:endParaRPr>
          </a:p>
          <a:p>
            <a:pPr>
              <a:buClr>
                <a:schemeClr val="tx1"/>
              </a:buClr>
              <a:buSzPct val="75000"/>
              <a:defRPr/>
            </a:pPr>
            <a:r>
              <a:rPr lang="en-GB" sz="2000" dirty="0">
                <a:solidFill>
                  <a:srgbClr val="0000FF"/>
                </a:solidFill>
              </a:rPr>
              <a:t>- No domain-specific expertise required</a:t>
            </a:r>
          </a:p>
          <a:p>
            <a:pPr>
              <a:buClr>
                <a:schemeClr val="tx1"/>
              </a:buClr>
              <a:buSzPct val="75000"/>
              <a:defRPr/>
            </a:pPr>
            <a:r>
              <a:rPr lang="en-GB" sz="2000" dirty="0">
                <a:solidFill>
                  <a:srgbClr val="0000FF"/>
                </a:solidFill>
              </a:rPr>
              <a:t>- Easy (</a:t>
            </a:r>
            <a:r>
              <a:rPr lang="en-GB" sz="2000" dirty="0" err="1">
                <a:solidFill>
                  <a:srgbClr val="0000FF"/>
                </a:solidFill>
              </a:rPr>
              <a:t>PyTorch</a:t>
            </a:r>
            <a:r>
              <a:rPr lang="en-GB" sz="2000" dirty="0">
                <a:solidFill>
                  <a:srgbClr val="0000FF"/>
                </a:solidFill>
              </a:rPr>
              <a:t>/TensorFlow/…)</a:t>
            </a:r>
          </a:p>
          <a:p>
            <a:pPr>
              <a:buClr>
                <a:schemeClr val="tx1"/>
              </a:buClr>
              <a:buSzPct val="75000"/>
              <a:defRPr/>
            </a:pPr>
            <a:r>
              <a:rPr lang="en-GB" sz="2000" dirty="0">
                <a:solidFill>
                  <a:srgbClr val="0000FF"/>
                </a:solidFill>
              </a:rPr>
              <a:t>- Fast!! (GPU)</a:t>
            </a:r>
          </a:p>
          <a:p>
            <a:pPr>
              <a:buClr>
                <a:schemeClr val="tx1"/>
              </a:buClr>
              <a:buSzPct val="75000"/>
              <a:defRPr/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CF3572C-DF14-4E72-B995-0F71E670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62000"/>
            <a:ext cx="10668000" cy="685800"/>
          </a:xfrm>
        </p:spPr>
        <p:txBody>
          <a:bodyPr/>
          <a:lstStyle/>
          <a:p>
            <a:r>
              <a:rPr lang="en-GB" dirty="0"/>
              <a:t>Deep learning</a:t>
            </a:r>
            <a:endParaRPr lang="en-FI" dirty="0"/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0E3D0CA5-6AC0-4667-B158-9974CF107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248400"/>
            <a:ext cx="311706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bg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bg1"/>
                </a:solidFill>
                <a:latin typeface="Times New Roman" pitchFamily="18" charset="0"/>
              </a:rPr>
              <a:t>Isensee</a:t>
            </a:r>
            <a:r>
              <a:rPr lang="en-US" altLang="fi-FI" sz="1600" i="1" dirty="0">
                <a:solidFill>
                  <a:schemeClr val="bg1"/>
                </a:solidFill>
                <a:latin typeface="Times New Roman" pitchFamily="18" charset="0"/>
              </a:rPr>
              <a:t> Nature Comm. 2021]</a:t>
            </a:r>
            <a:endParaRPr lang="en-US" altLang="fi-FI" sz="2400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D1802C-3DFF-4DE2-B9E0-B139355183F5}"/>
              </a:ext>
            </a:extLst>
          </p:cNvPr>
          <p:cNvSpPr/>
          <p:nvPr/>
        </p:nvSpPr>
        <p:spPr>
          <a:xfrm>
            <a:off x="39735" y="1878327"/>
            <a:ext cx="3915525" cy="453197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prstDash val="solid"/>
          </a:ln>
        </p:spPr>
        <p:txBody>
          <a:bodyPr wrap="none" lIns="103680" tIns="58680" rIns="103680" bIns="58680" anchor="ctr" anchorCtr="1" compatLnSpc="1"/>
          <a:lstStyle/>
          <a:p>
            <a:pPr marL="0" marR="0" lvl="0" indent="0" algn="l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WenQuanYi Micro Hei" pitchFamily="2"/>
              <a:cs typeface="Lohit Hindi" pitchFamily="2"/>
            </a:endParaRPr>
          </a:p>
        </p:txBody>
      </p:sp>
      <p:pic>
        <p:nvPicPr>
          <p:cNvPr id="8" name="Picture 2" descr="E:\MICI_10May2013\Siemens.png">
            <a:extLst>
              <a:ext uri="{FF2B5EF4-FFF2-40B4-BE49-F238E27FC236}">
                <a16:creationId xmlns:a16="http://schemas.microsoft.com/office/drawing/2014/main" id="{960FAAD4-1C90-4285-B929-9D9E65F8A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2838" y="2053042"/>
            <a:ext cx="1601788" cy="157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E:\MICI_10May2013\GE.png">
            <a:extLst>
              <a:ext uri="{FF2B5EF4-FFF2-40B4-BE49-F238E27FC236}">
                <a16:creationId xmlns:a16="http://schemas.microsoft.com/office/drawing/2014/main" id="{71B3B7A0-7789-423F-9561-9B874E45F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4026" y="4236472"/>
            <a:ext cx="1714027" cy="158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7">
            <a:extLst>
              <a:ext uri="{FF2B5EF4-FFF2-40B4-BE49-F238E27FC236}">
                <a16:creationId xmlns:a16="http://schemas.microsoft.com/office/drawing/2014/main" id="{4B42BA9B-4A11-4003-83B1-B6214E837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749" y="3442727"/>
            <a:ext cx="1803438" cy="65441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>
                <a:solidFill>
                  <a:schemeClr val="tx1"/>
                </a:solidFill>
                <a:latin typeface="Times New Roman" pitchFamily="18" charset="0"/>
              </a:rPr>
              <a:t>Siemens Vision 1.5T MPRAGE</a:t>
            </a:r>
            <a:endParaRPr lang="en-US" altLang="fi-FI" sz="2400">
              <a:latin typeface="Times New Roman" pitchFamily="18" charset="0"/>
            </a:endParaRPr>
          </a:p>
        </p:txBody>
      </p:sp>
      <p:pic>
        <p:nvPicPr>
          <p:cNvPr id="13" name="Picture 2" descr="E:\MICI_10May2013\fig2.png">
            <a:extLst>
              <a:ext uri="{FF2B5EF4-FFF2-40B4-BE49-F238E27FC236}">
                <a16:creationId xmlns:a16="http://schemas.microsoft.com/office/drawing/2014/main" id="{1CBAAA8B-9E1E-4E0C-A957-074C0CD31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495" t="5557" r="69357" b="54999"/>
          <a:stretch>
            <a:fillRect/>
          </a:stretch>
        </p:blipFill>
        <p:spPr bwMode="auto">
          <a:xfrm>
            <a:off x="299671" y="4237392"/>
            <a:ext cx="1700711" cy="185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7">
            <a:extLst>
              <a:ext uri="{FF2B5EF4-FFF2-40B4-BE49-F238E27FC236}">
                <a16:creationId xmlns:a16="http://schemas.microsoft.com/office/drawing/2014/main" id="{A33C0D9A-A9ED-4396-85A7-623E26293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022" y="5631194"/>
            <a:ext cx="1744466" cy="63348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dirty="0">
                <a:solidFill>
                  <a:schemeClr val="tx1"/>
                </a:solidFill>
                <a:latin typeface="Times New Roman" pitchFamily="18" charset="0"/>
              </a:rPr>
              <a:t>GE Signa 1.5T SPGR</a:t>
            </a:r>
            <a:endParaRPr lang="en-US" altLang="fi-FI" sz="2400" dirty="0">
              <a:latin typeface="Times New Roman" pitchFamily="18" charset="0"/>
            </a:endParaRP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639ADF97-3B20-49B0-90E5-B24302E63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46" y="5638414"/>
            <a:ext cx="1972749" cy="63538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>
                <a:solidFill>
                  <a:schemeClr val="tx1"/>
                </a:solidFill>
                <a:latin typeface="Times New Roman" pitchFamily="18" charset="0"/>
              </a:rPr>
              <a:t>Siemens Tim Trio 3T MPRAGE</a:t>
            </a:r>
            <a:endParaRPr lang="en-US" altLang="fi-FI" sz="2400">
              <a:latin typeface="Times New Roman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73343D5-09B1-4F7F-B3FF-583625BFB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2333625"/>
            <a:ext cx="1011843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87175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C7F05-20C8-4CFB-B378-7EC4F69B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0668000" cy="685800"/>
          </a:xfrm>
        </p:spPr>
        <p:txBody>
          <a:bodyPr/>
          <a:lstStyle/>
          <a:p>
            <a:r>
              <a:rPr lang="en-GB" dirty="0"/>
              <a:t>Synthetic training data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5ECCA-1CC0-420E-8A1A-2A9A5C05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5105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Run old-style generative models </a:t>
            </a:r>
            <a:r>
              <a:rPr lang="en-US" altLang="fi-FI" b="1" i="1" u="sng" kern="0" dirty="0">
                <a:solidFill>
                  <a:schemeClr val="tx1"/>
                </a:solidFill>
              </a:rPr>
              <a:t>only in the forward direction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training time 1 week (GPU)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contrast-invariance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only 1mm isotropic voxels</a:t>
            </a:r>
          </a:p>
          <a:p>
            <a:pPr lvl="2" eaLnBrk="1" hangingPunct="1">
              <a:defRPr/>
            </a:pPr>
            <a:endParaRPr lang="en-US" altLang="fi-FI" kern="0" dirty="0">
              <a:solidFill>
                <a:schemeClr val="tx1"/>
              </a:solidFill>
            </a:endParaRPr>
          </a:p>
          <a:p>
            <a:pPr lvl="1" eaLnBrk="1" hangingPunct="1">
              <a:defRPr/>
            </a:pPr>
            <a:endParaRPr lang="en-US" altLang="fi-FI" kern="0" dirty="0">
              <a:solidFill>
                <a:schemeClr val="tx1"/>
              </a:solidFill>
            </a:endParaRPr>
          </a:p>
          <a:p>
            <a:pPr lvl="1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But combinatorics?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image resolution?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multi-contrast?</a:t>
            </a:r>
          </a:p>
          <a:p>
            <a:pPr lvl="2" eaLnBrk="1" hangingPunct="1">
              <a:defRPr/>
            </a:pPr>
            <a:r>
              <a:rPr lang="en-US" altLang="fi-FI" kern="0" dirty="0">
                <a:solidFill>
                  <a:schemeClr val="tx1"/>
                </a:solidFill>
              </a:rPr>
              <a:t>pathology?</a:t>
            </a:r>
          </a:p>
          <a:p>
            <a:pPr lvl="2" eaLnBrk="1" hangingPunct="1">
              <a:defRPr/>
            </a:pPr>
            <a:endParaRPr lang="en-US" altLang="fi-FI" kern="0" dirty="0">
              <a:solidFill>
                <a:schemeClr val="tx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>
              <a:solidFill>
                <a:schemeClr val="accent1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fi-FI" kern="0" dirty="0"/>
          </a:p>
          <a:p>
            <a:pPr eaLnBrk="1" hangingPunct="1">
              <a:defRPr/>
            </a:pPr>
            <a:endParaRPr lang="en-US" altLang="fi-FI" kern="0" dirty="0"/>
          </a:p>
        </p:txBody>
      </p:sp>
      <p:pic>
        <p:nvPicPr>
          <p:cNvPr id="5" name="Picture 4" descr="A picture containing different&#10;&#10;Description automatically generated">
            <a:extLst>
              <a:ext uri="{FF2B5EF4-FFF2-40B4-BE49-F238E27FC236}">
                <a16:creationId xmlns:a16="http://schemas.microsoft.com/office/drawing/2014/main" id="{1A98FCB5-85CD-483C-953B-D190AB3B0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392" y="3505749"/>
            <a:ext cx="6998208" cy="2887035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E11A48C-4936-4C05-9B75-2A6F8C302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41303"/>
            <a:ext cx="6248400" cy="2891867"/>
          </a:xfrm>
          <a:prstGeom prst="rect">
            <a:avLst/>
          </a:prstGeom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C5BABA9E-5D81-4918-9BB5-F0AC98AED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940" y="6400800"/>
            <a:ext cx="3117060" cy="38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[</a:t>
            </a:r>
            <a:r>
              <a:rPr lang="en-US" altLang="fi-FI" sz="1600" i="1" dirty="0" err="1">
                <a:solidFill>
                  <a:schemeClr val="tx1"/>
                </a:solidFill>
                <a:latin typeface="Times New Roman" pitchFamily="18" charset="0"/>
              </a:rPr>
              <a:t>Billot</a:t>
            </a:r>
            <a:r>
              <a:rPr lang="en-US" altLang="fi-FI" sz="1600" i="1" dirty="0">
                <a:solidFill>
                  <a:schemeClr val="tx1"/>
                </a:solidFill>
                <a:latin typeface="Times New Roman" pitchFamily="18" charset="0"/>
              </a:rPr>
              <a:t> 2021]</a:t>
            </a:r>
            <a:endParaRPr lang="en-US" altLang="fi-FI" sz="2400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4563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/>
              <a:t>Overview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Pre-1980 to 1994: humble beginnings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1995-2014: model-based techniques: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dirty="0">
                <a:solidFill>
                  <a:schemeClr val="accent1"/>
                </a:solidFill>
              </a:rPr>
              <a:t>Unimodal deformable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Multimodal registration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Statistical shape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GB" altLang="fi-FI" dirty="0">
                <a:solidFill>
                  <a:schemeClr val="accent1"/>
                </a:solidFill>
              </a:rPr>
              <a:t>Segmentation using generative models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Hyped-up topics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accent1"/>
                </a:solidFill>
              </a:rPr>
              <a:t>2015-now: learning from examples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fi-FI" dirty="0">
                <a:solidFill>
                  <a:schemeClr val="tx1"/>
                </a:solidFill>
              </a:rPr>
              <a:t>Future outlook</a:t>
            </a:r>
          </a:p>
          <a:p>
            <a:pPr marL="0" indent="0" eaLnBrk="1" hangingPunct="1">
              <a:buNone/>
              <a:defRPr/>
            </a:pPr>
            <a:endParaRPr lang="en-US" altLang="fi-FI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  <a:defRPr/>
            </a:pPr>
            <a:endParaRPr lang="en-US" altLang="fi-FI" dirty="0"/>
          </a:p>
          <a:p>
            <a:pPr eaLnBrk="1" hangingPunct="1">
              <a:defRPr/>
            </a:pPr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33232122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ADE3AB-E526-4C60-9A0A-9A9ECE83A39D}"/>
              </a:ext>
            </a:extLst>
          </p:cNvPr>
          <p:cNvGrpSpPr/>
          <p:nvPr/>
        </p:nvGrpSpPr>
        <p:grpSpPr>
          <a:xfrm>
            <a:off x="-76200" y="1908909"/>
            <a:ext cx="10927439" cy="3272691"/>
            <a:chOff x="578761" y="1908909"/>
            <a:chExt cx="10927439" cy="327269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DF31F2A-4985-47E0-9B92-7E47DA42D2F2}"/>
                </a:ext>
              </a:extLst>
            </p:cNvPr>
            <p:cNvGrpSpPr/>
            <p:nvPr/>
          </p:nvGrpSpPr>
          <p:grpSpPr>
            <a:xfrm>
              <a:off x="1507200" y="1919590"/>
              <a:ext cx="9999000" cy="2991960"/>
              <a:chOff x="1354800" y="152400"/>
              <a:chExt cx="9999000" cy="2991960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BD6FCFA8-BFE9-4E93-AB95-3FD1AB0EF2D5}"/>
                  </a:ext>
                </a:extLst>
              </p:cNvPr>
              <p:cNvSpPr/>
              <p:nvPr/>
            </p:nvSpPr>
            <p:spPr>
              <a:xfrm>
                <a:off x="1981200" y="152400"/>
                <a:ext cx="9372600" cy="29919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EEEEEE"/>
              </a:solidFill>
              <a:ln w="27360">
                <a:solidFill>
                  <a:srgbClr val="000000"/>
                </a:solidFill>
                <a:prstDash val="solid"/>
              </a:ln>
            </p:spPr>
            <p:txBody>
              <a:bodyPr wrap="none" lIns="13680" tIns="13680" rIns="13680" bIns="13680" anchor="ctr" anchorCtr="0" compatLnSpc="0">
                <a:noAutofit/>
              </a:bodyPr>
              <a:lstStyle/>
              <a:p>
                <a:pPr marL="0" marR="0" lvl="0" indent="0" algn="l" hangingPunct="0">
                  <a:lnSpc>
                    <a:spcPct val="100000"/>
                  </a:lnSpc>
                  <a:buNone/>
                  <a:tabLst/>
                </a:pPr>
                <a:endParaRPr lang="en-US" sz="2400" b="0" i="0" u="none" strike="noStrike">
                  <a:ln>
                    <a:noFill/>
                  </a:ln>
                  <a:solidFill>
                    <a:srgbClr val="000000"/>
                  </a:solidFill>
                  <a:latin typeface="Albany" pitchFamily="34"/>
                  <a:ea typeface="HG Mincho Light J" pitchFamily="2"/>
                  <a:cs typeface="Arial Unicode MS" pitchFamily="2"/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4F7F980-DF49-4722-A736-7DEFDF40AC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830800" y="772681"/>
                <a:ext cx="2157840" cy="21578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5C5CBF3-78DA-4371-A781-85506BE8C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714680" y="772681"/>
                <a:ext cx="2157840" cy="21578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3D8559D-A27A-4120-8DC3-23FAA2737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6488400" y="772681"/>
                <a:ext cx="2157840" cy="21578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D2B466B-672E-44D2-B50F-1E1BD4DFF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140160" y="772681"/>
                <a:ext cx="2157840" cy="21578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 Box 17">
                <a:extLst>
                  <a:ext uri="{FF2B5EF4-FFF2-40B4-BE49-F238E27FC236}">
                    <a16:creationId xmlns:a16="http://schemas.microsoft.com/office/drawing/2014/main" id="{F1F16EA0-BBA7-413F-A0AA-3267FCE7E364}"/>
                  </a:ext>
                </a:extLst>
              </p:cNvPr>
              <p:cNvSpPr/>
              <p:nvPr/>
            </p:nvSpPr>
            <p:spPr>
              <a:xfrm>
                <a:off x="8498999" y="1666201"/>
                <a:ext cx="685799" cy="3999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wrap="square" lIns="90000" tIns="46800" rIns="90000" bIns="46800" anchor="t" anchorCtr="0" compatLnSpc="0">
                <a:noAutofit/>
              </a:bodyPr>
              <a:lstStyle/>
              <a:p>
                <a:pPr marL="0" marR="0" lvl="0" indent="0" algn="ctr" hangingPunct="1">
                  <a:lnSpc>
                    <a:spcPct val="100000"/>
                  </a:lnSpc>
                  <a:spcBef>
                    <a:spcPts val="499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2000" b="0" i="0" u="none" strike="noStrike">
                    <a:ln>
                      <a:noFill/>
                    </a:ln>
                    <a:solidFill>
                      <a:srgbClr val="000000"/>
                    </a:solidFill>
                    <a:latin typeface="Times New Roman" pitchFamily="34"/>
                    <a:ea typeface="HG Mincho Light J" pitchFamily="2"/>
                    <a:cs typeface="Arial Unicode MS" pitchFamily="2"/>
                  </a:rPr>
                  <a:t>...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CF34317-1D87-406B-8CFD-755F38BB4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354800" y="1001281"/>
                <a:ext cx="1756800" cy="11948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79D4C9-F16E-441A-8034-89977F4E1446}"/>
                  </a:ext>
                </a:extLst>
              </p:cNvPr>
              <p:cNvSpPr txBox="1"/>
              <p:nvPr/>
            </p:nvSpPr>
            <p:spPr>
              <a:xfrm>
                <a:off x="3192599" y="2587081"/>
                <a:ext cx="1528200" cy="311040"/>
              </a:xfrm>
              <a:prstGeom prst="rect">
                <a:avLst/>
              </a:prstGeom>
              <a:solidFill>
                <a:srgbClr val="FFFFFF"/>
              </a:solidFill>
              <a:ln w="27360">
                <a:solidFill>
                  <a:srgbClr val="B2B2B2"/>
                </a:solidFill>
                <a:prstDash val="solid"/>
              </a:ln>
            </p:spPr>
            <p:txBody>
              <a:bodyPr wrap="none" lIns="13680" tIns="13680" rIns="13680" bIns="13680" compatLnSpc="0">
                <a:spAutoFit/>
              </a:bodyPr>
              <a:lstStyle/>
              <a:p>
                <a:pPr marL="0" marR="0" lvl="0" indent="0" algn="ctr" hangingPunct="0">
                  <a:lnSpc>
                    <a:spcPct val="100000"/>
                  </a:lnSpc>
                  <a:buNone/>
                  <a:tabLst/>
                </a:pPr>
                <a:r>
                  <a:rPr lang="en-US" sz="2000" b="0" i="0" u="none" strike="noStrike">
                    <a:ln>
                      <a:noFill/>
                    </a:ln>
                    <a:solidFill>
                      <a:srgbClr val="9999FF"/>
                    </a:solidFill>
                    <a:latin typeface="Albany" pitchFamily="34"/>
                    <a:ea typeface="HG Mincho Light J" pitchFamily="2"/>
                    <a:cs typeface="Arial Unicode MS" pitchFamily="2"/>
                  </a:rPr>
                  <a:t>volunteer 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0E653D-44F7-4E4F-BD2B-58056FB2DA55}"/>
                  </a:ext>
                </a:extLst>
              </p:cNvPr>
              <p:cNvSpPr txBox="1"/>
              <p:nvPr/>
            </p:nvSpPr>
            <p:spPr>
              <a:xfrm>
                <a:off x="5064960" y="2587081"/>
                <a:ext cx="1528200" cy="311040"/>
              </a:xfrm>
              <a:prstGeom prst="rect">
                <a:avLst/>
              </a:prstGeom>
              <a:solidFill>
                <a:srgbClr val="FFFFFF"/>
              </a:solidFill>
              <a:ln w="27360">
                <a:solidFill>
                  <a:srgbClr val="B2B2B2"/>
                </a:solidFill>
                <a:prstDash val="solid"/>
              </a:ln>
            </p:spPr>
            <p:txBody>
              <a:bodyPr wrap="none" lIns="13680" tIns="13680" rIns="13680" bIns="13680" compatLnSpc="0">
                <a:spAutoFit/>
              </a:bodyPr>
              <a:lstStyle/>
              <a:p>
                <a:pPr marL="0" marR="0" lvl="0" indent="0" algn="ctr" hangingPunct="0">
                  <a:lnSpc>
                    <a:spcPct val="100000"/>
                  </a:lnSpc>
                  <a:buNone/>
                  <a:tabLst/>
                </a:pPr>
                <a:r>
                  <a:rPr lang="en-US" sz="2000" b="0" i="0" u="none" strike="noStrike">
                    <a:ln>
                      <a:noFill/>
                    </a:ln>
                    <a:solidFill>
                      <a:srgbClr val="9999FF"/>
                    </a:solidFill>
                    <a:latin typeface="Albany" pitchFamily="34"/>
                    <a:ea typeface="HG Mincho Light J" pitchFamily="2"/>
                    <a:cs typeface="Arial Unicode MS" pitchFamily="2"/>
                  </a:rPr>
                  <a:t>volunteer 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294006F-87F5-458B-B250-386EC9EDE359}"/>
                  </a:ext>
                </a:extLst>
              </p:cNvPr>
              <p:cNvSpPr txBox="1"/>
              <p:nvPr/>
            </p:nvSpPr>
            <p:spPr>
              <a:xfrm>
                <a:off x="3192960" y="2587081"/>
                <a:ext cx="1528200" cy="311040"/>
              </a:xfrm>
              <a:prstGeom prst="rect">
                <a:avLst/>
              </a:prstGeom>
              <a:solidFill>
                <a:srgbClr val="FFFFFF"/>
              </a:solidFill>
              <a:ln w="27360">
                <a:solidFill>
                  <a:srgbClr val="B2B2B2"/>
                </a:solidFill>
                <a:prstDash val="solid"/>
              </a:ln>
            </p:spPr>
            <p:txBody>
              <a:bodyPr wrap="none" lIns="13680" tIns="13680" rIns="13680" bIns="13680" compatLnSpc="0">
                <a:spAutoFit/>
              </a:bodyPr>
              <a:lstStyle/>
              <a:p>
                <a:pPr marL="0" marR="0" lvl="0" indent="0" algn="ctr" hangingPunct="0">
                  <a:lnSpc>
                    <a:spcPct val="100000"/>
                  </a:lnSpc>
                  <a:buNone/>
                  <a:tabLst/>
                </a:pPr>
                <a:r>
                  <a:rPr lang="en-US" sz="2000" b="0" i="0" u="none" strike="noStrike">
                    <a:ln>
                      <a:noFill/>
                    </a:ln>
                    <a:solidFill>
                      <a:srgbClr val="9999FF"/>
                    </a:solidFill>
                    <a:latin typeface="Albany" pitchFamily="34"/>
                    <a:ea typeface="HG Mincho Light J" pitchFamily="2"/>
                    <a:cs typeface="Arial Unicode MS" pitchFamily="2"/>
                  </a:rPr>
                  <a:t>volunteer 1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7FA67C-88A7-4F21-BDCF-428DEA53510F}"/>
                  </a:ext>
                </a:extLst>
              </p:cNvPr>
              <p:cNvSpPr txBox="1"/>
              <p:nvPr/>
            </p:nvSpPr>
            <p:spPr>
              <a:xfrm>
                <a:off x="6828959" y="2587081"/>
                <a:ext cx="1528200" cy="311040"/>
              </a:xfrm>
              <a:prstGeom prst="rect">
                <a:avLst/>
              </a:prstGeom>
              <a:solidFill>
                <a:srgbClr val="FFFFFF"/>
              </a:solidFill>
              <a:ln w="27360">
                <a:solidFill>
                  <a:srgbClr val="B2B2B2"/>
                </a:solidFill>
                <a:prstDash val="solid"/>
              </a:ln>
            </p:spPr>
            <p:txBody>
              <a:bodyPr wrap="none" lIns="13680" tIns="13680" rIns="13680" bIns="13680" compatLnSpc="0">
                <a:spAutoFit/>
              </a:bodyPr>
              <a:lstStyle/>
              <a:p>
                <a:pPr marL="0" marR="0" lvl="0" indent="0" algn="ctr" hangingPunct="0">
                  <a:lnSpc>
                    <a:spcPct val="100000"/>
                  </a:lnSpc>
                  <a:buNone/>
                  <a:tabLst/>
                </a:pPr>
                <a:r>
                  <a:rPr lang="en-US" sz="2000" b="0" i="0" u="none" strike="noStrike">
                    <a:ln>
                      <a:noFill/>
                    </a:ln>
                    <a:solidFill>
                      <a:srgbClr val="9999FF"/>
                    </a:solidFill>
                    <a:latin typeface="Albany" pitchFamily="34"/>
                    <a:ea typeface="HG Mincho Light J" pitchFamily="2"/>
                    <a:cs typeface="Arial Unicode MS" pitchFamily="2"/>
                  </a:rPr>
                  <a:t>volunteer 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791963D-270F-410A-9C10-C5DE565B4B45}"/>
                  </a:ext>
                </a:extLst>
              </p:cNvPr>
              <p:cNvSpPr txBox="1"/>
              <p:nvPr/>
            </p:nvSpPr>
            <p:spPr>
              <a:xfrm>
                <a:off x="9385320" y="2587081"/>
                <a:ext cx="1676879" cy="311040"/>
              </a:xfrm>
              <a:prstGeom prst="rect">
                <a:avLst/>
              </a:prstGeom>
              <a:solidFill>
                <a:srgbClr val="FFFFFF"/>
              </a:solidFill>
              <a:ln w="27360">
                <a:solidFill>
                  <a:srgbClr val="B2B2B2"/>
                </a:solidFill>
                <a:prstDash val="solid"/>
              </a:ln>
            </p:spPr>
            <p:txBody>
              <a:bodyPr wrap="none" lIns="13680" tIns="13680" rIns="13680" bIns="13680" compatLnSpc="0">
                <a:spAutoFit/>
              </a:bodyPr>
              <a:lstStyle/>
              <a:p>
                <a:pPr marL="0" marR="0" lvl="0" indent="0" algn="ctr" hangingPunct="0">
                  <a:lnSpc>
                    <a:spcPct val="100000"/>
                  </a:lnSpc>
                  <a:buNone/>
                  <a:tabLst/>
                </a:pPr>
                <a:r>
                  <a:rPr lang="en-US" sz="2000" b="0" i="0" u="none" strike="noStrike">
                    <a:ln>
                      <a:noFill/>
                    </a:ln>
                    <a:solidFill>
                      <a:srgbClr val="9999FF"/>
                    </a:solidFill>
                    <a:latin typeface="Albany" pitchFamily="34"/>
                    <a:ea typeface="HG Mincho Light J" pitchFamily="2"/>
                    <a:cs typeface="Arial Unicode MS" pitchFamily="2"/>
                  </a:rPr>
                  <a:t>volunteer 300</a:t>
                </a:r>
              </a:p>
            </p:txBody>
          </p:sp>
        </p:grpSp>
        <p:sp>
          <p:nvSpPr>
            <p:cNvPr id="18" name="Text Placeholder 22">
              <a:extLst>
                <a:ext uri="{FF2B5EF4-FFF2-40B4-BE49-F238E27FC236}">
                  <a16:creationId xmlns:a16="http://schemas.microsoft.com/office/drawing/2014/main" id="{9C631649-F0AB-4251-85CF-B4659FDCF3C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78761" y="1908909"/>
              <a:ext cx="10744200" cy="3272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lvl="1" indent="0">
                <a:spcBef>
                  <a:spcPts val="0"/>
                </a:spcBef>
                <a:spcAft>
                  <a:spcPts val="1417"/>
                </a:spcAft>
                <a:buFontTx/>
                <a:buNone/>
              </a:pPr>
              <a:r>
                <a:rPr lang="en-US" sz="3200" kern="0" dirty="0">
                  <a:solidFill>
                    <a:srgbClr val="000000"/>
                  </a:solidFill>
                  <a:latin typeface="Albany" pitchFamily="18"/>
                  <a:cs typeface="Tahoma" pitchFamily="2"/>
                </a:rPr>
                <a:t>		Past few decades: scientific group studies</a:t>
              </a:r>
            </a:p>
            <a:p>
              <a:pPr marL="0" lvl="1" indent="0">
                <a:spcBef>
                  <a:spcPts val="0"/>
                </a:spcBef>
                <a:spcAft>
                  <a:spcPts val="1417"/>
                </a:spcAft>
                <a:buFontTx/>
                <a:buNone/>
              </a:pPr>
              <a:endParaRPr lang="en-US" sz="3200" kern="0" dirty="0">
                <a:solidFill>
                  <a:srgbClr val="000000"/>
                </a:solidFill>
                <a:latin typeface="Albany" pitchFamily="18"/>
                <a:cs typeface="Tahoma" pitchFamily="2"/>
              </a:endParaRPr>
            </a:p>
            <a:p>
              <a:pPr marL="0" lvl="1" indent="0">
                <a:spcBef>
                  <a:spcPts val="0"/>
                </a:spcBef>
                <a:spcAft>
                  <a:spcPts val="1417"/>
                </a:spcAft>
                <a:buFontTx/>
                <a:buNone/>
              </a:pPr>
              <a:endParaRPr lang="en-US" sz="3200" kern="0" dirty="0">
                <a:solidFill>
                  <a:srgbClr val="000000"/>
                </a:solidFill>
                <a:latin typeface="Albany" pitchFamily="18"/>
                <a:cs typeface="Tahoma" pitchFamily="2"/>
              </a:endParaRPr>
            </a:p>
            <a:p>
              <a:pPr marL="0" lvl="1" indent="0">
                <a:spcBef>
                  <a:spcPts val="0"/>
                </a:spcBef>
                <a:spcAft>
                  <a:spcPts val="1417"/>
                </a:spcAft>
                <a:buFontTx/>
                <a:buNone/>
              </a:pPr>
              <a:endParaRPr lang="en-US" sz="3200" kern="0" dirty="0">
                <a:solidFill>
                  <a:srgbClr val="000000"/>
                </a:solidFill>
                <a:latin typeface="Albany" pitchFamily="18"/>
                <a:cs typeface="Tahoma" pitchFamily="2"/>
              </a:endParaRPr>
            </a:p>
            <a:p>
              <a:pPr marL="0" lvl="1" indent="0">
                <a:spcBef>
                  <a:spcPts val="0"/>
                </a:spcBef>
                <a:spcAft>
                  <a:spcPts val="1417"/>
                </a:spcAft>
                <a:buFontTx/>
                <a:buNone/>
              </a:pPr>
              <a:endParaRPr lang="en-US" sz="3200" kern="0" dirty="0">
                <a:solidFill>
                  <a:srgbClr val="000000"/>
                </a:solidFill>
                <a:latin typeface="Albany" pitchFamily="18"/>
                <a:cs typeface="Tahoma" pitchFamily="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9D09B4F-5902-47B9-B1ED-D119AEAAA446}"/>
              </a:ext>
            </a:extLst>
          </p:cNvPr>
          <p:cNvSpPr txBox="1"/>
          <p:nvPr/>
        </p:nvSpPr>
        <p:spPr bwMode="auto">
          <a:xfrm>
            <a:off x="990600" y="5080579"/>
            <a:ext cx="10363200" cy="1625021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sz="2400" dirty="0">
                <a:solidFill>
                  <a:srgbClr val="0000FF"/>
                </a:solidFill>
              </a:rPr>
              <a:t>- Research focus (healthy-looking, high quality and standardized scans)</a:t>
            </a:r>
          </a:p>
          <a:p>
            <a:pPr>
              <a:buClr>
                <a:schemeClr val="tx1"/>
              </a:buClr>
              <a:buSzPct val="75000"/>
              <a:defRPr/>
            </a:pPr>
            <a:r>
              <a:rPr lang="en-US" sz="2400" dirty="0">
                <a:solidFill>
                  <a:srgbClr val="0000FF"/>
                </a:solidFill>
              </a:rPr>
              <a:t>- Software is available</a:t>
            </a:r>
          </a:p>
          <a:p>
            <a:pPr>
              <a:buClr>
                <a:schemeClr val="tx1"/>
              </a:buClr>
              <a:buSzPct val="75000"/>
              <a:defRPr/>
            </a:pPr>
            <a:r>
              <a:rPr lang="en-US" sz="2400" dirty="0">
                <a:solidFill>
                  <a:srgbClr val="0000FF"/>
                </a:solidFill>
              </a:rPr>
              <a:t>- Much faster but also more errors than human experts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B59C777D-ED58-470B-A122-8C1926D67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62000"/>
            <a:ext cx="10668000" cy="685800"/>
          </a:xfrm>
        </p:spPr>
        <p:txBody>
          <a:bodyPr/>
          <a:lstStyle/>
          <a:p>
            <a:r>
              <a:rPr lang="en-GB" dirty="0"/>
              <a:t>The past…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012908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D4CDC3DE-0C86-4A5F-B340-57A9B928A03F}"/>
              </a:ext>
            </a:extLst>
          </p:cNvPr>
          <p:cNvGrpSpPr/>
          <p:nvPr/>
        </p:nvGrpSpPr>
        <p:grpSpPr>
          <a:xfrm>
            <a:off x="-107039" y="2450370"/>
            <a:ext cx="10927439" cy="3950430"/>
            <a:chOff x="-913679" y="4572000"/>
            <a:chExt cx="10927439" cy="395043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C61A5D2-2F35-4031-A5A5-AE02947AD824}"/>
                </a:ext>
              </a:extLst>
            </p:cNvPr>
            <p:cNvSpPr/>
            <p:nvPr/>
          </p:nvSpPr>
          <p:spPr>
            <a:xfrm>
              <a:off x="641160" y="4572000"/>
              <a:ext cx="9372600" cy="2903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EEEEE"/>
            </a:solidFill>
            <a:ln w="27360">
              <a:solidFill>
                <a:srgbClr val="000000"/>
              </a:solidFill>
              <a:prstDash val="solid"/>
            </a:ln>
          </p:spPr>
          <p:txBody>
            <a:bodyPr wrap="none" lIns="13680" tIns="13680" rIns="13680" bIns="13680" anchor="ctr" anchorCtr="0" compatLnSpc="0">
              <a:noAutofit/>
            </a:bodyPr>
            <a:lstStyle/>
            <a:p>
              <a:pPr marL="0" marR="0" lvl="0" indent="0" algn="l" hangingPunct="0">
                <a:lnSpc>
                  <a:spcPct val="100000"/>
                </a:lnSpc>
                <a:buNone/>
                <a:tabLst/>
              </a:pPr>
              <a:endParaRPr lang="en-US" sz="2400" b="0" i="0" u="none" strike="noStrike">
                <a:ln>
                  <a:noFill/>
                </a:ln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2DD8494-FFF7-44BF-B2C7-AA6D1FCC6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2084400" y="5090400"/>
              <a:ext cx="3116160" cy="207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DE433EE-7A8E-4B46-9BD0-EE5ED64C7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756000" y="5486399"/>
              <a:ext cx="1471320" cy="14997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Text Placeholder 26">
              <a:extLst>
                <a:ext uri="{FF2B5EF4-FFF2-40B4-BE49-F238E27FC236}">
                  <a16:creationId xmlns:a16="http://schemas.microsoft.com/office/drawing/2014/main" id="{BF5CD89B-056A-40BA-B08F-F29ED12ABC3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-913679" y="4577760"/>
              <a:ext cx="10744200" cy="3944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Char char="–"/>
                <a:defRPr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lvl="1" indent="0">
                <a:spcBef>
                  <a:spcPts val="0"/>
                </a:spcBef>
                <a:spcAft>
                  <a:spcPts val="1417"/>
                </a:spcAft>
                <a:buFontTx/>
                <a:buNone/>
              </a:pPr>
              <a:r>
                <a:rPr lang="en-US" sz="3200" kern="0" dirty="0">
                  <a:solidFill>
                    <a:srgbClr val="000000"/>
                  </a:solidFill>
                  <a:latin typeface="Albany" pitchFamily="18"/>
                  <a:cs typeface="Tahoma" pitchFamily="2"/>
                </a:rPr>
                <a:t>		New frontier: clinical practice</a:t>
              </a:r>
            </a:p>
            <a:p>
              <a:pPr marL="0" lvl="1" indent="0">
                <a:spcBef>
                  <a:spcPts val="0"/>
                </a:spcBef>
                <a:spcAft>
                  <a:spcPts val="1417"/>
                </a:spcAft>
                <a:buFontTx/>
                <a:buNone/>
              </a:pPr>
              <a:endParaRPr lang="en-US" sz="3200" kern="0" dirty="0">
                <a:solidFill>
                  <a:srgbClr val="000000"/>
                </a:solidFill>
                <a:latin typeface="Albany" pitchFamily="18"/>
                <a:cs typeface="Tahoma" pitchFamily="2"/>
              </a:endParaRPr>
            </a:p>
            <a:p>
              <a:pPr marL="0" lvl="1" indent="0">
                <a:spcBef>
                  <a:spcPts val="0"/>
                </a:spcBef>
                <a:spcAft>
                  <a:spcPts val="1417"/>
                </a:spcAft>
                <a:buFontTx/>
                <a:buNone/>
              </a:pPr>
              <a:endParaRPr lang="en-US" sz="3200" kern="0" dirty="0">
                <a:solidFill>
                  <a:srgbClr val="000000"/>
                </a:solidFill>
                <a:latin typeface="Albany" pitchFamily="18"/>
                <a:cs typeface="Tahoma" pitchFamily="2"/>
              </a:endParaRPr>
            </a:p>
            <a:p>
              <a:pPr marL="0" lvl="1" indent="0">
                <a:spcBef>
                  <a:spcPts val="0"/>
                </a:spcBef>
                <a:spcAft>
                  <a:spcPts val="1417"/>
                </a:spcAft>
                <a:buFontTx/>
                <a:buNone/>
              </a:pPr>
              <a:endParaRPr lang="en-US" sz="3200" kern="0" dirty="0">
                <a:solidFill>
                  <a:srgbClr val="000000"/>
                </a:solidFill>
                <a:latin typeface="Albany" pitchFamily="18"/>
                <a:cs typeface="Tahoma" pitchFamily="2"/>
              </a:endParaRPr>
            </a:p>
            <a:p>
              <a:pPr marL="0" lvl="1" indent="0">
                <a:spcBef>
                  <a:spcPts val="0"/>
                </a:spcBef>
                <a:spcAft>
                  <a:spcPts val="1417"/>
                </a:spcAft>
                <a:buFontTx/>
                <a:buNone/>
              </a:pPr>
              <a:endParaRPr lang="en-US" sz="3200" kern="0" dirty="0">
                <a:solidFill>
                  <a:srgbClr val="000000"/>
                </a:solidFill>
                <a:latin typeface="Albany" pitchFamily="18"/>
                <a:cs typeface="Tahoma" pitchFamily="2"/>
              </a:endParaRPr>
            </a:p>
            <a:p>
              <a:pPr marL="0" lvl="1" indent="0">
                <a:spcBef>
                  <a:spcPts val="0"/>
                </a:spcBef>
                <a:spcAft>
                  <a:spcPts val="1417"/>
                </a:spcAft>
                <a:buFontTx/>
                <a:buNone/>
              </a:pPr>
              <a:endParaRPr lang="en-US" sz="3200" kern="0" dirty="0">
                <a:solidFill>
                  <a:srgbClr val="000000"/>
                </a:solidFill>
                <a:latin typeface="Albany" pitchFamily="18"/>
                <a:cs typeface="Tahoma" pitchFamily="2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4508574-BB9B-4DD0-96FE-8011AF2AF4C2}"/>
                </a:ext>
              </a:extLst>
            </p:cNvPr>
            <p:cNvSpPr txBox="1"/>
            <p:nvPr/>
          </p:nvSpPr>
          <p:spPr>
            <a:xfrm>
              <a:off x="2570609" y="7090200"/>
              <a:ext cx="2109544" cy="322580"/>
            </a:xfrm>
            <a:prstGeom prst="rect">
              <a:avLst/>
            </a:prstGeom>
            <a:solidFill>
              <a:srgbClr val="FFFFFF"/>
            </a:solidFill>
            <a:ln w="27360">
              <a:solidFill>
                <a:srgbClr val="B2B2B2"/>
              </a:solidFill>
              <a:prstDash val="solid"/>
            </a:ln>
          </p:spPr>
          <p:txBody>
            <a:bodyPr wrap="none" lIns="13680" tIns="13680" rIns="13680" bIns="13680" compatLnSpc="0">
              <a:spAutoFit/>
            </a:bodyPr>
            <a:lstStyle/>
            <a:p>
              <a:pPr marL="0" marR="0" lvl="0" indent="0" algn="ctr" hangingPunct="0">
                <a:lnSpc>
                  <a:spcPct val="100000"/>
                </a:lnSpc>
                <a:buNone/>
                <a:tabLst/>
              </a:pPr>
              <a:r>
                <a:rPr lang="en-US" sz="2000" b="0" i="0" u="none" strike="noStrike" dirty="0">
                  <a:ln>
                    <a:noFill/>
                  </a:ln>
                  <a:solidFill>
                    <a:srgbClr val="9999FF"/>
                  </a:solidFill>
                  <a:latin typeface="Albany" pitchFamily="34"/>
                  <a:ea typeface="HG Mincho Light J" pitchFamily="2"/>
                  <a:cs typeface="Arial Unicode MS" pitchFamily="2"/>
                </a:rPr>
                <a:t> patient John Doe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AFD954-958F-4C0D-A49D-CD5A5B27CE89}"/>
                </a:ext>
              </a:extLst>
            </p:cNvPr>
            <p:cNvSpPr txBox="1"/>
            <p:nvPr/>
          </p:nvSpPr>
          <p:spPr>
            <a:xfrm>
              <a:off x="5384206" y="5810400"/>
              <a:ext cx="3273389" cy="352011"/>
            </a:xfrm>
            <a:prstGeom prst="rect">
              <a:avLst/>
            </a:prstGeom>
            <a:solidFill>
              <a:srgbClr val="FFFFFF"/>
            </a:solidFill>
            <a:ln w="27360">
              <a:solidFill>
                <a:srgbClr val="B2B2B2"/>
              </a:solidFill>
              <a:prstDash val="solid"/>
            </a:ln>
          </p:spPr>
          <p:txBody>
            <a:bodyPr wrap="none" lIns="13680" tIns="13680" rIns="13680" bIns="13680" compatLnSpc="0">
              <a:spAutoFit/>
            </a:bodyPr>
            <a:lstStyle/>
            <a:p>
              <a:pPr marL="0" marR="0" lvl="0" indent="0" algn="ctr" hangingPunct="0">
                <a:lnSpc>
                  <a:spcPct val="100000"/>
                </a:lnSpc>
                <a:buNone/>
                <a:tabLst/>
              </a:pPr>
              <a:r>
                <a:rPr lang="en-US" sz="2200" b="0" i="0" u="none" strike="noStrike" dirty="0">
                  <a:ln>
                    <a:noFill/>
                  </a:ln>
                  <a:solidFill>
                    <a:srgbClr val="9999FF"/>
                  </a:solidFill>
                  <a:latin typeface="Albany" pitchFamily="34"/>
                  <a:ea typeface="HG Mincho Light J" pitchFamily="2"/>
                  <a:cs typeface="Arial Unicode MS" pitchFamily="2"/>
                </a:rPr>
                <a:t> Best treatment for John? </a:t>
              </a:r>
            </a:p>
          </p:txBody>
        </p:sp>
      </p:grpSp>
      <p:sp>
        <p:nvSpPr>
          <p:cNvPr id="9" name="Title 2">
            <a:extLst>
              <a:ext uri="{FF2B5EF4-FFF2-40B4-BE49-F238E27FC236}">
                <a16:creationId xmlns:a16="http://schemas.microsoft.com/office/drawing/2014/main" id="{43FFFB87-9FD3-4ADA-8BD4-8A1734825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62000"/>
            <a:ext cx="10668000" cy="685800"/>
          </a:xfrm>
        </p:spPr>
        <p:txBody>
          <a:bodyPr/>
          <a:lstStyle/>
          <a:p>
            <a:r>
              <a:rPr lang="en-GB" dirty="0"/>
              <a:t>… vs. the future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2589055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31FEE0-0A15-4577-896E-E5A687D11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732958"/>
            <a:ext cx="2555016" cy="3048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78380B-5F68-4C10-B99D-0512B187A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40824"/>
            <a:ext cx="7772400" cy="3059576"/>
          </a:xfrm>
          <a:prstGeom prst="rect">
            <a:avLst/>
          </a:prstGeom>
        </p:spPr>
      </p:pic>
      <p:pic>
        <p:nvPicPr>
          <p:cNvPr id="14" name="Picture 2" descr="C:\Users\koen\AppData\Local\Microsoft\Windows\Temporary Internet Files\Content.IE5\QCX81QO0\MCj04344110000[1].wmf">
            <a:extLst>
              <a:ext uri="{FF2B5EF4-FFF2-40B4-BE49-F238E27FC236}">
                <a16:creationId xmlns:a16="http://schemas.microsoft.com/office/drawing/2014/main" id="{F0088539-1AFC-4CBB-B2E2-8C881994B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2183284"/>
            <a:ext cx="2048066" cy="230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AutoShape 15">
            <a:extLst>
              <a:ext uri="{FF2B5EF4-FFF2-40B4-BE49-F238E27FC236}">
                <a16:creationId xmlns:a16="http://schemas.microsoft.com/office/drawing/2014/main" id="{05A618AA-1222-4D26-B163-BCE72B36B4D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10729" y="3177129"/>
            <a:ext cx="1456242" cy="571500"/>
          </a:xfrm>
          <a:prstGeom prst="rightArrow">
            <a:avLst>
              <a:gd name="adj1" fmla="val 50000"/>
              <a:gd name="adj2" fmla="val 150005"/>
            </a:avLst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fi-FI" altLang="fi-FI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7E149CA5-9041-480B-B286-F57659553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98875"/>
            <a:ext cx="39624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fi-FI" b="1" i="1" kern="0" dirty="0">
                <a:solidFill>
                  <a:srgbClr val="FF0000"/>
                </a:solidFill>
              </a:rPr>
              <a:t>Poor image quality?</a:t>
            </a:r>
          </a:p>
        </p:txBody>
      </p:sp>
      <p:cxnSp>
        <p:nvCxnSpPr>
          <p:cNvPr id="17" name="Straight Connector 37">
            <a:extLst>
              <a:ext uri="{FF2B5EF4-FFF2-40B4-BE49-F238E27FC236}">
                <a16:creationId xmlns:a16="http://schemas.microsoft.com/office/drawing/2014/main" id="{F15FD397-454F-461F-8BD2-E8F26BA2AC1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828800" y="2895600"/>
            <a:ext cx="1752600" cy="837359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triangle" w="lg" len="med"/>
          </a:ln>
        </p:spPr>
      </p:cxnSp>
      <p:sp>
        <p:nvSpPr>
          <p:cNvPr id="20" name="Rectangle 3">
            <a:extLst>
              <a:ext uri="{FF2B5EF4-FFF2-40B4-BE49-F238E27FC236}">
                <a16:creationId xmlns:a16="http://schemas.microsoft.com/office/drawing/2014/main" id="{96E296B7-CC9D-4A48-BC07-B45CA5374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3416" y="3435350"/>
            <a:ext cx="3276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fi-FI" b="1" i="1" kern="0" dirty="0">
                <a:solidFill>
                  <a:srgbClr val="FF0000"/>
                </a:solidFill>
              </a:rPr>
              <a:t>Imaging not standardized?</a:t>
            </a:r>
          </a:p>
        </p:txBody>
      </p:sp>
      <p:cxnSp>
        <p:nvCxnSpPr>
          <p:cNvPr id="21" name="Straight Connector 37">
            <a:extLst>
              <a:ext uri="{FF2B5EF4-FFF2-40B4-BE49-F238E27FC236}">
                <a16:creationId xmlns:a16="http://schemas.microsoft.com/office/drawing/2014/main" id="{5A44A0A0-24F6-4D2C-A4BE-71B641A0A45E}"/>
              </a:ext>
            </a:extLst>
          </p:cNvPr>
          <p:cNvCxnSpPr>
            <a:cxnSpLocks noChangeShapeType="1"/>
            <a:stCxn id="20" idx="0"/>
          </p:cNvCxnSpPr>
          <p:nvPr/>
        </p:nvCxnSpPr>
        <p:spPr bwMode="auto">
          <a:xfrm flipH="1" flipV="1">
            <a:off x="9677400" y="2521371"/>
            <a:ext cx="764316" cy="913979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triangle" w="lg" len="med"/>
          </a:ln>
        </p:spPr>
      </p:cxnSp>
      <p:sp>
        <p:nvSpPr>
          <p:cNvPr id="24" name="Rectangle 3">
            <a:extLst>
              <a:ext uri="{FF2B5EF4-FFF2-40B4-BE49-F238E27FC236}">
                <a16:creationId xmlns:a16="http://schemas.microsoft.com/office/drawing/2014/main" id="{A8DE0C84-DBB1-421D-B60D-22DC59EB7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0" y="5110069"/>
            <a:ext cx="39624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fi-FI" b="1" i="1" kern="0" dirty="0">
                <a:solidFill>
                  <a:srgbClr val="FF0000"/>
                </a:solidFill>
              </a:rPr>
              <a:t>Pathology?</a:t>
            </a:r>
          </a:p>
        </p:txBody>
      </p:sp>
      <p:cxnSp>
        <p:nvCxnSpPr>
          <p:cNvPr id="26" name="Straight Connector 37">
            <a:extLst>
              <a:ext uri="{FF2B5EF4-FFF2-40B4-BE49-F238E27FC236}">
                <a16:creationId xmlns:a16="http://schemas.microsoft.com/office/drawing/2014/main" id="{180A4640-F4D4-4AB8-84D6-39FF7F2CF0C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19400" y="5029200"/>
            <a:ext cx="2933700" cy="344394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triangle" w="lg" len="med"/>
          </a:ln>
        </p:spPr>
      </p:cxnSp>
      <p:cxnSp>
        <p:nvCxnSpPr>
          <p:cNvPr id="28" name="Straight Connector 37">
            <a:extLst>
              <a:ext uri="{FF2B5EF4-FFF2-40B4-BE49-F238E27FC236}">
                <a16:creationId xmlns:a16="http://schemas.microsoft.com/office/drawing/2014/main" id="{5211CF17-8C59-4E1A-B143-8EC31FDEDBF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19400" y="4536234"/>
            <a:ext cx="2857500" cy="837360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triangle" w="lg" len="med"/>
          </a:ln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2FFD1E6-ED82-45FE-A251-203AA2E3DCDA}"/>
              </a:ext>
            </a:extLst>
          </p:cNvPr>
          <p:cNvSpPr txBox="1"/>
          <p:nvPr/>
        </p:nvSpPr>
        <p:spPr bwMode="auto">
          <a:xfrm>
            <a:off x="8153400" y="4876800"/>
            <a:ext cx="3581400" cy="1659522"/>
          </a:xfrm>
          <a:prstGeom prst="roundRect">
            <a:avLst/>
          </a:prstGeom>
          <a:solidFill>
            <a:schemeClr val="accent1"/>
          </a:solidFill>
          <a:ln w="3672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0" tIns="63360" rIns="0" bIns="63360" anchor="ctr" anchorCtr="1"/>
          <a:lstStyle/>
          <a:p>
            <a:pPr>
              <a:buClr>
                <a:schemeClr val="tx1"/>
              </a:buClr>
              <a:buSzPct val="75000"/>
              <a:defRPr/>
            </a:pPr>
            <a:r>
              <a:rPr lang="en-US" b="1" i="1" kern="0" dirty="0">
                <a:solidFill>
                  <a:srgbClr val="FF0000"/>
                </a:solidFill>
                <a:latin typeface="+mn-lt"/>
              </a:rPr>
              <a:t>- Errors still OK?</a:t>
            </a:r>
          </a:p>
          <a:p>
            <a:pPr>
              <a:buClr>
                <a:schemeClr val="tx1"/>
              </a:buClr>
              <a:buSzPct val="75000"/>
              <a:defRPr/>
            </a:pPr>
            <a:endParaRPr lang="en-US" b="1" i="1" kern="0" dirty="0">
              <a:solidFill>
                <a:srgbClr val="FF0000"/>
              </a:solidFill>
              <a:latin typeface="+mn-lt"/>
            </a:endParaRPr>
          </a:p>
          <a:p>
            <a:pPr>
              <a:buClr>
                <a:schemeClr val="tx1"/>
              </a:buClr>
              <a:buSzPct val="75000"/>
              <a:defRPr/>
            </a:pPr>
            <a:r>
              <a:rPr lang="en-US" b="1" i="1" kern="0" dirty="0">
                <a:solidFill>
                  <a:srgbClr val="FF0000"/>
                </a:solidFill>
                <a:latin typeface="+mn-lt"/>
              </a:rPr>
              <a:t>- Uncertainty?</a:t>
            </a:r>
          </a:p>
        </p:txBody>
      </p:sp>
    </p:spTree>
    <p:extLst>
      <p:ext uri="{BB962C8B-B14F-4D97-AF65-F5344CB8AC3E}">
        <p14:creationId xmlns:p14="http://schemas.microsoft.com/office/powerpoint/2010/main" val="2248575911"/>
      </p:ext>
    </p:extLst>
  </p:cSld>
  <p:clrMapOvr>
    <a:masterClrMapping/>
  </p:clrMapOvr>
</p:sld>
</file>

<file path=ppt/theme/theme1.xml><?xml version="1.0" encoding="utf-8"?>
<a:theme xmlns:a="http://schemas.openxmlformats.org/drawingml/2006/main" name="Kapseli">
  <a:themeElements>
    <a:clrScheme name="Kapseli 3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C0C0C0"/>
      </a:accent1>
      <a:accent2>
        <a:srgbClr val="808080"/>
      </a:accent2>
      <a:accent3>
        <a:srgbClr val="FFFFFF"/>
      </a:accent3>
      <a:accent4>
        <a:srgbClr val="000000"/>
      </a:accent4>
      <a:accent5>
        <a:srgbClr val="DCDCDC"/>
      </a:accent5>
      <a:accent6>
        <a:srgbClr val="737373"/>
      </a:accent6>
      <a:hlink>
        <a:srgbClr val="5F5F5F"/>
      </a:hlink>
      <a:folHlink>
        <a:srgbClr val="969696"/>
      </a:folHlink>
    </a:clrScheme>
    <a:fontScheme name="Kapsel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Kapseli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eli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el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eli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30274</TotalTime>
  <Words>2126</Words>
  <Application>Microsoft Office PowerPoint</Application>
  <PresentationFormat>Widescreen</PresentationFormat>
  <Paragraphs>628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1" baseType="lpstr">
      <vt:lpstr>Albany</vt:lpstr>
      <vt:lpstr>Arial</vt:lpstr>
      <vt:lpstr>Courier New</vt:lpstr>
      <vt:lpstr>Times New Roman</vt:lpstr>
      <vt:lpstr>Wingdings</vt:lpstr>
      <vt:lpstr>Kapseli</vt:lpstr>
      <vt:lpstr>Four Decades of Automated Image Registration and Segmentation </vt:lpstr>
      <vt:lpstr>Automatic segmentation</vt:lpstr>
      <vt:lpstr>Automatic registration</vt:lpstr>
      <vt:lpstr>Automatic registration</vt:lpstr>
      <vt:lpstr>Four decades</vt:lpstr>
      <vt:lpstr>Overview</vt:lpstr>
      <vt:lpstr>Overview</vt:lpstr>
      <vt:lpstr>Pre-1980 to 1984</vt:lpstr>
      <vt:lpstr>1985-1994: Early days</vt:lpstr>
      <vt:lpstr>Registration by aligning corresponding points</vt:lpstr>
      <vt:lpstr>Registration by aligning corresponding points</vt:lpstr>
      <vt:lpstr>Multimodal registration-by-segmentation (1989)</vt:lpstr>
      <vt:lpstr>Inter-subject registration-by-segmentation (1993)</vt:lpstr>
      <vt:lpstr>Tissue classification with a neural network (1993)</vt:lpstr>
      <vt:lpstr>Overview</vt:lpstr>
      <vt:lpstr>1995-2014: Model-based methods</vt:lpstr>
      <vt:lpstr>Overview</vt:lpstr>
      <vt:lpstr>Unimodal deformable registration</vt:lpstr>
      <vt:lpstr>Unimodal deformable registration: generative model</vt:lpstr>
      <vt:lpstr>Unimodal deformable registration</vt:lpstr>
      <vt:lpstr>Unimodal deformable registration</vt:lpstr>
      <vt:lpstr>Unimodal deformable registration</vt:lpstr>
      <vt:lpstr>Overview</vt:lpstr>
      <vt:lpstr>Multimodal registration</vt:lpstr>
      <vt:lpstr>Multimodal registration</vt:lpstr>
      <vt:lpstr>Multimodal registration</vt:lpstr>
      <vt:lpstr>Multimodal registration</vt:lpstr>
      <vt:lpstr>Multimodal registration</vt:lpstr>
      <vt:lpstr>Multimodal registration</vt:lpstr>
      <vt:lpstr>Multimodal registration</vt:lpstr>
      <vt:lpstr>Multimodal registration</vt:lpstr>
      <vt:lpstr>Multimodal registration</vt:lpstr>
      <vt:lpstr>Multimodal registration</vt:lpstr>
      <vt:lpstr>Multimodal registration</vt:lpstr>
      <vt:lpstr>Overview</vt:lpstr>
      <vt:lpstr>Statistical shape models</vt:lpstr>
      <vt:lpstr>Statistical shape models</vt:lpstr>
      <vt:lpstr>Application in brain segmentation</vt:lpstr>
      <vt:lpstr>Overview</vt:lpstr>
      <vt:lpstr>Gaussian mixture models</vt:lpstr>
      <vt:lpstr>Gaussian mixture models</vt:lpstr>
      <vt:lpstr>Gaussian mixture models</vt:lpstr>
      <vt:lpstr>Gaussian mixture models</vt:lpstr>
      <vt:lpstr>Gaussian mixture models</vt:lpstr>
      <vt:lpstr>Gaussian mixture models</vt:lpstr>
      <vt:lpstr>Gaussian mixture models</vt:lpstr>
      <vt:lpstr>Gaussian mixture models</vt:lpstr>
      <vt:lpstr>Gaussian mixture models</vt:lpstr>
      <vt:lpstr>Gaussian mixture models</vt:lpstr>
      <vt:lpstr>Gaussian mixture models</vt:lpstr>
      <vt:lpstr>Gaussian mixture models</vt:lpstr>
      <vt:lpstr>Gaussian mixture models</vt:lpstr>
      <vt:lpstr>Gaussian mixture models</vt:lpstr>
      <vt:lpstr>Anatomical model</vt:lpstr>
      <vt:lpstr>Imaging model</vt:lpstr>
      <vt:lpstr>“Inverting” the model</vt:lpstr>
      <vt:lpstr>“Inverting” the model</vt:lpstr>
      <vt:lpstr>“Inverting” the model</vt:lpstr>
      <vt:lpstr>Adding pathology into the mix…</vt:lpstr>
      <vt:lpstr>Idea: alter the generative model</vt:lpstr>
      <vt:lpstr>PowerPoint Presentation</vt:lpstr>
      <vt:lpstr>PowerPoint Presentation</vt:lpstr>
      <vt:lpstr>PowerPoint Presentation</vt:lpstr>
      <vt:lpstr>Overview</vt:lpstr>
      <vt:lpstr>Level sets (late 1990s – early 2000s)</vt:lpstr>
      <vt:lpstr>Diffeomorphic registration (mid-late 2000s)</vt:lpstr>
      <vt:lpstr>Diffeomorphic registration (mid-late 2000s)</vt:lpstr>
      <vt:lpstr>Multi-atlas label fusion        (2005-2014)</vt:lpstr>
      <vt:lpstr>Multi-atlas label fusion        (2005-2014)</vt:lpstr>
      <vt:lpstr>Multi-atlas label fusion        (2005-2014)</vt:lpstr>
      <vt:lpstr>Multi-atlas label fusion        (2005-2014)</vt:lpstr>
      <vt:lpstr>Multi-atlas label fusion        (2005-2014)</vt:lpstr>
      <vt:lpstr>Overview</vt:lpstr>
      <vt:lpstr>Segmenting a brain scan with “machine learning”</vt:lpstr>
      <vt:lpstr>Segmenting a brain scan with “machine learning”</vt:lpstr>
      <vt:lpstr>Segmenting a brain scan with “machine learning”</vt:lpstr>
      <vt:lpstr>Segmenting a brain scan with “machine learning”</vt:lpstr>
      <vt:lpstr>Segmenting a brain scan with “machine learning”</vt:lpstr>
      <vt:lpstr>Segmenting a brain scan with “machine learning”</vt:lpstr>
      <vt:lpstr>Segmenting a brain scan with “machine learning”</vt:lpstr>
      <vt:lpstr>Segmenting a brain scan with “machine learning”</vt:lpstr>
      <vt:lpstr>Segmenting a brain scan with “machine learning”</vt:lpstr>
      <vt:lpstr>Segmenting a brain scan with “machine learning”</vt:lpstr>
      <vt:lpstr>Segmenting a brain scan with “machine learning”</vt:lpstr>
      <vt:lpstr>Segmenting a brain scan with “machine learning”</vt:lpstr>
      <vt:lpstr>Segmenting a brain scan with “machine learning”</vt:lpstr>
      <vt:lpstr>Segmenting a brain scan with “machine learning”</vt:lpstr>
      <vt:lpstr>Deep learning</vt:lpstr>
      <vt:lpstr>Deep learning</vt:lpstr>
      <vt:lpstr>Deep learning</vt:lpstr>
      <vt:lpstr>Synthetic training data</vt:lpstr>
      <vt:lpstr>Overview</vt:lpstr>
      <vt:lpstr>The past…</vt:lpstr>
      <vt:lpstr>… vs. the future</vt:lpstr>
      <vt:lpstr>PowerPoint Presentation</vt:lpstr>
    </vt:vector>
  </TitlesOfParts>
  <Company>Röntgen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Segmentation </dc:title>
  <dc:creator>vanleko</dc:creator>
  <cp:lastModifiedBy>Koen Van Leemput</cp:lastModifiedBy>
  <cp:revision>2023</cp:revision>
  <cp:lastPrinted>1601-01-01T00:00:00Z</cp:lastPrinted>
  <dcterms:created xsi:type="dcterms:W3CDTF">2002-11-09T20:20:43Z</dcterms:created>
  <dcterms:modified xsi:type="dcterms:W3CDTF">2022-04-07T06:51:43Z</dcterms:modified>
</cp:coreProperties>
</file>