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3" r:id="rId1"/>
  </p:sldMasterIdLst>
  <p:notesMasterIdLst>
    <p:notesMasterId r:id="rId89"/>
  </p:notesMasterIdLst>
  <p:handoutMasterIdLst>
    <p:handoutMasterId r:id="rId90"/>
  </p:handoutMasterIdLst>
  <p:sldIdLst>
    <p:sldId id="256" r:id="rId2"/>
    <p:sldId id="966" r:id="rId3"/>
    <p:sldId id="969" r:id="rId4"/>
    <p:sldId id="970" r:id="rId5"/>
    <p:sldId id="975" r:id="rId6"/>
    <p:sldId id="971" r:id="rId7"/>
    <p:sldId id="974" r:id="rId8"/>
    <p:sldId id="976" r:id="rId9"/>
    <p:sldId id="961" r:id="rId10"/>
    <p:sldId id="889" r:id="rId11"/>
    <p:sldId id="738" r:id="rId12"/>
    <p:sldId id="920" r:id="rId13"/>
    <p:sldId id="922" r:id="rId14"/>
    <p:sldId id="923" r:id="rId15"/>
    <p:sldId id="943" r:id="rId16"/>
    <p:sldId id="924" r:id="rId17"/>
    <p:sldId id="1028" r:id="rId18"/>
    <p:sldId id="942" r:id="rId19"/>
    <p:sldId id="926" r:id="rId20"/>
    <p:sldId id="938" r:id="rId21"/>
    <p:sldId id="937" r:id="rId22"/>
    <p:sldId id="936" r:id="rId23"/>
    <p:sldId id="934" r:id="rId24"/>
    <p:sldId id="939" r:id="rId25"/>
    <p:sldId id="940" r:id="rId26"/>
    <p:sldId id="921" r:id="rId27"/>
    <p:sldId id="941" r:id="rId28"/>
    <p:sldId id="315" r:id="rId29"/>
    <p:sldId id="752" r:id="rId30"/>
    <p:sldId id="770" r:id="rId31"/>
    <p:sldId id="772" r:id="rId32"/>
    <p:sldId id="665" r:id="rId33"/>
    <p:sldId id="807" r:id="rId34"/>
    <p:sldId id="945" r:id="rId35"/>
    <p:sldId id="946" r:id="rId36"/>
    <p:sldId id="947" r:id="rId37"/>
    <p:sldId id="910" r:id="rId38"/>
    <p:sldId id="845" r:id="rId39"/>
    <p:sldId id="951" r:id="rId40"/>
    <p:sldId id="952" r:id="rId41"/>
    <p:sldId id="953" r:id="rId42"/>
    <p:sldId id="901" r:id="rId43"/>
    <p:sldId id="905" r:id="rId44"/>
    <p:sldId id="903" r:id="rId45"/>
    <p:sldId id="1027" r:id="rId46"/>
    <p:sldId id="1029" r:id="rId47"/>
    <p:sldId id="1032" r:id="rId48"/>
    <p:sldId id="994" r:id="rId49"/>
    <p:sldId id="977" r:id="rId50"/>
    <p:sldId id="979" r:id="rId51"/>
    <p:sldId id="982" r:id="rId52"/>
    <p:sldId id="983" r:id="rId53"/>
    <p:sldId id="986" r:id="rId54"/>
    <p:sldId id="988" r:id="rId55"/>
    <p:sldId id="989" r:id="rId56"/>
    <p:sldId id="990" r:id="rId57"/>
    <p:sldId id="991" r:id="rId58"/>
    <p:sldId id="992" r:id="rId59"/>
    <p:sldId id="1024" r:id="rId60"/>
    <p:sldId id="993" r:id="rId61"/>
    <p:sldId id="996" r:id="rId62"/>
    <p:sldId id="997" r:id="rId63"/>
    <p:sldId id="998" r:id="rId64"/>
    <p:sldId id="995" r:id="rId65"/>
    <p:sldId id="984" r:id="rId66"/>
    <p:sldId id="999" r:id="rId67"/>
    <p:sldId id="1000" r:id="rId68"/>
    <p:sldId id="1015" r:id="rId69"/>
    <p:sldId id="1017" r:id="rId70"/>
    <p:sldId id="1022" r:id="rId71"/>
    <p:sldId id="1019" r:id="rId72"/>
    <p:sldId id="1020" r:id="rId73"/>
    <p:sldId id="1021" r:id="rId74"/>
    <p:sldId id="1002" r:id="rId75"/>
    <p:sldId id="1003" r:id="rId76"/>
    <p:sldId id="1005" r:id="rId77"/>
    <p:sldId id="1004" r:id="rId78"/>
    <p:sldId id="1006" r:id="rId79"/>
    <p:sldId id="1007" r:id="rId80"/>
    <p:sldId id="1008" r:id="rId81"/>
    <p:sldId id="1009" r:id="rId82"/>
    <p:sldId id="1025" r:id="rId83"/>
    <p:sldId id="1010" r:id="rId84"/>
    <p:sldId id="1014" r:id="rId85"/>
    <p:sldId id="1033" r:id="rId86"/>
    <p:sldId id="956" r:id="rId87"/>
    <p:sldId id="909" r:id="rId8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99FF"/>
    <a:srgbClr val="000000"/>
    <a:srgbClr val="0000FF"/>
    <a:srgbClr val="FF00FF"/>
    <a:srgbClr val="C0C0C0"/>
    <a:srgbClr val="CCCCFF"/>
    <a:srgbClr val="66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09" autoAdjust="0"/>
    <p:restoredTop sz="94111" autoAdjust="0"/>
  </p:normalViewPr>
  <p:slideViewPr>
    <p:cSldViewPr>
      <p:cViewPr varScale="1">
        <p:scale>
          <a:sx n="84" d="100"/>
          <a:sy n="84" d="100"/>
        </p:scale>
        <p:origin x="96" y="588"/>
      </p:cViewPr>
      <p:guideLst>
        <p:guide orient="horz" pos="43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326"/>
    </p:cViewPr>
  </p:sorterViewPr>
  <p:notesViewPr>
    <p:cSldViewPr>
      <p:cViewPr varScale="1">
        <p:scale>
          <a:sx n="37" d="100"/>
          <a:sy n="37" d="100"/>
        </p:scale>
        <p:origin x="-67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 sz="1200">
                <a:latin typeface="Times New Roman" pitchFamily="18" charset="0"/>
              </a:defRPr>
            </a:lvl1pPr>
          </a:lstStyle>
          <a:p>
            <a:fld id="{A918FA15-9C9C-4F0A-A15F-1EF52D214EC2}" type="slidenum">
              <a:rPr lang="en-US" altLang="fi-FI"/>
              <a:pPr/>
              <a:t>‹#›</a:t>
            </a:fld>
            <a:endParaRPr lang="en-US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 sz="1200">
                <a:latin typeface="Times New Roman" pitchFamily="18" charset="0"/>
              </a:defRPr>
            </a:lvl1pPr>
          </a:lstStyle>
          <a:p>
            <a:fld id="{F312B2BB-8B68-4FF7-9770-E6C5BF8CA1ED}" type="slidenum">
              <a:rPr lang="en-US" altLang="fi-FI"/>
              <a:pPr/>
              <a:t>‹#›</a:t>
            </a:fld>
            <a:endParaRPr lang="en-US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508000" y="4889500"/>
            <a:ext cx="10837333" cy="319088"/>
            <a:chOff x="2288" y="3080"/>
            <a:chExt cx="3072" cy="201"/>
          </a:xfrm>
        </p:grpSpPr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fi-FI" altLang="fi-FI" sz="2800"/>
            </a:p>
          </p:txBody>
        </p:sp>
        <p:sp>
          <p:nvSpPr>
            <p:cNvPr id="9" name="AutoShape 13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fi-FI" altLang="fi-FI" sz="2800"/>
            </a:p>
          </p:txBody>
        </p:sp>
      </p:grpSp>
      <p:sp>
        <p:nvSpPr>
          <p:cNvPr id="8211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1248833" y="1425575"/>
            <a:ext cx="10363200" cy="1143000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otsikon perustyyliä napsauttamalla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930401" y="2927350"/>
            <a:ext cx="9177867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alaotsikon perustyyliä napsauttamalla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buFont typeface="Arial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buFont typeface="Arial" pitchFamily="34" charset="0"/>
              <a:buChar char="–"/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0"/>
            <a:ext cx="10668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otsikon perustyyliä</a:t>
            </a:r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057400"/>
            <a:ext cx="10668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grpSp>
        <p:nvGrpSpPr>
          <p:cNvPr id="1030" name="Group 21"/>
          <p:cNvGrpSpPr>
            <a:grpSpLocks/>
          </p:cNvGrpSpPr>
          <p:nvPr/>
        </p:nvGrpSpPr>
        <p:grpSpPr bwMode="auto">
          <a:xfrm>
            <a:off x="304800" y="1524000"/>
            <a:ext cx="9855200" cy="319088"/>
            <a:chOff x="144" y="1248"/>
            <a:chExt cx="4656" cy="201"/>
          </a:xfrm>
        </p:grpSpPr>
        <p:sp>
          <p:nvSpPr>
            <p:cNvPr id="1031" name="AutoShape 12"/>
            <p:cNvSpPr>
              <a:spLocks noChangeArrowheads="1"/>
            </p:cNvSpPr>
            <p:nvPr/>
          </p:nvSpPr>
          <p:spPr bwMode="auto">
            <a:xfrm>
              <a:off x="384" y="1248"/>
              <a:ext cx="4416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fi-FI" altLang="fi-FI" sz="2800"/>
            </a:p>
          </p:txBody>
        </p:sp>
        <p:sp>
          <p:nvSpPr>
            <p:cNvPr id="1032" name="AutoShape 20"/>
            <p:cNvSpPr>
              <a:spLocks noChangeArrowheads="1"/>
            </p:cNvSpPr>
            <p:nvPr/>
          </p:nvSpPr>
          <p:spPr bwMode="auto">
            <a:xfrm flipH="1">
              <a:off x="144" y="1248"/>
              <a:ext cx="248" cy="201"/>
            </a:xfrm>
            <a:prstGeom prst="flowChartDelay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fi-FI" altLang="fi-FI" sz="2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3" r:id="rId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9.png"/><Relationship Id="rId7" Type="http://schemas.openxmlformats.org/officeDocument/2006/relationships/image" Target="../media/image5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9.png"/><Relationship Id="rId7" Type="http://schemas.openxmlformats.org/officeDocument/2006/relationships/image" Target="../media/image5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9.png"/><Relationship Id="rId7" Type="http://schemas.openxmlformats.org/officeDocument/2006/relationships/image" Target="../media/image6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61.wmf"/><Relationship Id="rId9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9.png"/><Relationship Id="rId7" Type="http://schemas.openxmlformats.org/officeDocument/2006/relationships/image" Target="../media/image6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61.wmf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6.png"/><Relationship Id="rId7" Type="http://schemas.openxmlformats.org/officeDocument/2006/relationships/image" Target="../media/image5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.png"/><Relationship Id="rId7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70.gif"/><Relationship Id="rId4" Type="http://schemas.openxmlformats.org/officeDocument/2006/relationships/image" Target="../media/image55.png"/><Relationship Id="rId9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0.png"/><Relationship Id="rId7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11.wmf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10.png"/><Relationship Id="rId7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53.jpeg"/><Relationship Id="rId4" Type="http://schemas.openxmlformats.org/officeDocument/2006/relationships/image" Target="../media/image55.png"/><Relationship Id="rId9" Type="http://schemas.openxmlformats.org/officeDocument/2006/relationships/image" Target="../media/image76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11.png"/><Relationship Id="rId7" Type="http://schemas.openxmlformats.org/officeDocument/2006/relationships/image" Target="../media/image10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75.jpeg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13.png"/><Relationship Id="rId7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18.png"/><Relationship Id="rId7" Type="http://schemas.openxmlformats.org/officeDocument/2006/relationships/image" Target="../media/image75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gif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gif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Relationship Id="rId9" Type="http://schemas.openxmlformats.org/officeDocument/2006/relationships/image" Target="../media/image10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00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00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00.png"/><Relationship Id="rId2" Type="http://schemas.openxmlformats.org/officeDocument/2006/relationships/image" Target="../media/image15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0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0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00.png"/><Relationship Id="rId2" Type="http://schemas.openxmlformats.org/officeDocument/2006/relationships/image" Target="../media/image16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6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gif"/><Relationship Id="rId2" Type="http://schemas.openxmlformats.org/officeDocument/2006/relationships/image" Target="../media/image16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36.png"/><Relationship Id="rId7" Type="http://schemas.openxmlformats.org/officeDocument/2006/relationships/image" Target="../media/image168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32.png"/><Relationship Id="rId4" Type="http://schemas.openxmlformats.org/officeDocument/2006/relationships/image" Target="../media/image172.png"/><Relationship Id="rId9" Type="http://schemas.openxmlformats.org/officeDocument/2006/relationships/image" Target="../media/image17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gif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81.gi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5"/>
          <p:cNvSpPr>
            <a:spLocks noGrp="1"/>
          </p:cNvSpPr>
          <p:nvPr>
            <p:ph type="subTitle" idx="1"/>
          </p:nvPr>
        </p:nvSpPr>
        <p:spPr>
          <a:xfrm>
            <a:off x="2743200" y="3048000"/>
            <a:ext cx="6959600" cy="1549400"/>
          </a:xfrm>
        </p:spPr>
        <p:txBody>
          <a:bodyPr/>
          <a:lstStyle/>
          <a:p>
            <a:pPr algn="ctr" eaLnBrk="1" hangingPunct="1"/>
            <a:endParaRPr lang="en-US" altLang="fi-FI" sz="2400" dirty="0"/>
          </a:p>
          <a:p>
            <a:pPr algn="ctr" eaLnBrk="1" hangingPunct="1"/>
            <a:endParaRPr lang="en-US" altLang="fi-FI" sz="2400" dirty="0"/>
          </a:p>
          <a:p>
            <a:pPr algn="ctr" eaLnBrk="1" hangingPunct="1"/>
            <a:endParaRPr lang="en-US" altLang="fi-FI" sz="2400" dirty="0"/>
          </a:p>
          <a:p>
            <a:pPr algn="ctr" eaLnBrk="1" hangingPunct="1"/>
            <a:endParaRPr lang="en-US" altLang="fi-FI" sz="2400" dirty="0"/>
          </a:p>
          <a:p>
            <a:pPr algn="ctr" eaLnBrk="1" hangingPunct="1"/>
            <a:endParaRPr lang="en-US" altLang="fi-FI" sz="2400" dirty="0"/>
          </a:p>
          <a:p>
            <a:pPr algn="ctr" eaLnBrk="1" hangingPunct="1"/>
            <a:endParaRPr lang="en-US" altLang="fi-FI" sz="2400" dirty="0"/>
          </a:p>
          <a:p>
            <a:pPr algn="ctr" eaLnBrk="1" hangingPunct="1"/>
            <a:endParaRPr lang="en-US" altLang="fi-FI" sz="2400" dirty="0"/>
          </a:p>
          <a:p>
            <a:pPr algn="ctr" eaLnBrk="1" hangingPunct="1"/>
            <a:endParaRPr lang="en-US" altLang="fi-FI" sz="2400" dirty="0"/>
          </a:p>
          <a:p>
            <a:pPr algn="ctr" eaLnBrk="1" hangingPunct="1"/>
            <a:endParaRPr lang="en-US" altLang="fi-FI" sz="2400" dirty="0"/>
          </a:p>
          <a:p>
            <a:pPr algn="ctr" eaLnBrk="1" hangingPunct="1"/>
            <a:endParaRPr lang="en-US" altLang="fi-FI" sz="2400" dirty="0"/>
          </a:p>
          <a:p>
            <a:pPr algn="ctr" eaLnBrk="1" hangingPunct="1"/>
            <a:endParaRPr lang="en-US" altLang="fi-FI" sz="2400" dirty="0"/>
          </a:p>
          <a:p>
            <a:pPr algn="ctr" eaLnBrk="1" hangingPunct="1"/>
            <a:endParaRPr lang="en-US" altLang="fi-FI" sz="2400" dirty="0"/>
          </a:p>
          <a:p>
            <a:pPr algn="ctr" eaLnBrk="1" hangingPunct="1"/>
            <a:r>
              <a:rPr lang="en-US" altLang="fi-FI" sz="2400" dirty="0" err="1"/>
              <a:t>Koen</a:t>
            </a:r>
            <a:r>
              <a:rPr lang="en-US" altLang="fi-FI" sz="2400" dirty="0"/>
              <a:t> Van </a:t>
            </a:r>
            <a:r>
              <a:rPr lang="en-US" altLang="fi-FI" sz="2400" dirty="0" err="1"/>
              <a:t>Leemput</a:t>
            </a:r>
            <a:endParaRPr lang="en-US" altLang="fi-FI" sz="2400" dirty="0"/>
          </a:p>
          <a:p>
            <a:pPr algn="ctr"/>
            <a:endParaRPr lang="en-US" altLang="fi-FI" sz="1600" dirty="0"/>
          </a:p>
          <a:p>
            <a:pPr algn="ctr"/>
            <a:r>
              <a:rPr lang="en-US" altLang="fi-FI" sz="1600" i="1" dirty="0"/>
              <a:t>October 17, 2019</a:t>
            </a:r>
          </a:p>
          <a:p>
            <a:pPr algn="ctr"/>
            <a:r>
              <a:rPr lang="en-US" altLang="fi-FI" sz="1600" i="1" dirty="0"/>
              <a:t>MICCAI UNSURE Workshop</a:t>
            </a:r>
          </a:p>
          <a:p>
            <a:pPr algn="ctr"/>
            <a:r>
              <a:rPr lang="en-US" altLang="fi-FI" sz="1600" i="1" dirty="0"/>
              <a:t>Shenzhen, China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6248400" y="5410200"/>
            <a:ext cx="419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i-FI" altLang="fi-FI" sz="2000">
              <a:solidFill>
                <a:schemeClr val="tx1"/>
              </a:solidFill>
            </a:endParaRPr>
          </a:p>
        </p:txBody>
      </p:sp>
      <p:pic>
        <p:nvPicPr>
          <p:cNvPr id="5125" name="Picture 16" descr="MC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3950" y="5257800"/>
            <a:ext cx="3397250" cy="157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5FF6B56-6BC3-4766-95E5-D6166A0C280D}"/>
              </a:ext>
            </a:extLst>
          </p:cNvPr>
          <p:cNvGrpSpPr/>
          <p:nvPr/>
        </p:nvGrpSpPr>
        <p:grpSpPr>
          <a:xfrm>
            <a:off x="6988101" y="5334000"/>
            <a:ext cx="3222699" cy="1407334"/>
            <a:chOff x="6988101" y="5334000"/>
            <a:chExt cx="3222699" cy="1407334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88101" y="5334000"/>
              <a:ext cx="1012899" cy="12156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853228" y="5525704"/>
              <a:ext cx="2357572" cy="12156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13" name="Rectangle 2">
            <a:extLst>
              <a:ext uri="{FF2B5EF4-FFF2-40B4-BE49-F238E27FC236}">
                <a16:creationId xmlns:a16="http://schemas.microsoft.com/office/drawing/2014/main" id="{CF1E5453-B90E-4BC2-B507-C53DCD57A4EA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2209800" y="1447800"/>
            <a:ext cx="8153400" cy="11430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GB" dirty="0"/>
              <a:t>Input and Output Uncertainty</a:t>
            </a:r>
            <a:br>
              <a:rPr lang="en-GB" dirty="0"/>
            </a:br>
            <a:r>
              <a:rPr lang="en-GB" dirty="0"/>
              <a:t>in Medical Image Analysis</a:t>
            </a:r>
            <a:endParaRPr lang="en-US" altLang="fi-FI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elena\AppData\Local\Temp\Rar$DR02.494\freeSurferMRICropp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5076" y="2057401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C:\Users\elena\AppData\Local\Temp\Rar$DR02.659\fullLabeledCropp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1" y="2057401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i-FI" dirty="0"/>
              <a:t>Brain segmentation in the clinic</a:t>
            </a:r>
          </a:p>
        </p:txBody>
      </p:sp>
      <p:pic>
        <p:nvPicPr>
          <p:cNvPr id="17414" name="Picture 2" descr="C:\Users\koen\AppData\Local\Microsoft\Windows\Temporary Internet Files\Content.IE5\QCX81QO0\MCj0434411000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886200"/>
            <a:ext cx="1625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AutoShape 15"/>
          <p:cNvSpPr>
            <a:spLocks noChangeArrowheads="1"/>
          </p:cNvSpPr>
          <p:nvPr/>
        </p:nvSpPr>
        <p:spPr bwMode="auto">
          <a:xfrm>
            <a:off x="5119688" y="3429001"/>
            <a:ext cx="1600200" cy="396875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528888" y="3943350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MRI</a:t>
            </a:r>
            <a:endParaRPr lang="en-US" altLang="fi-FI" dirty="0">
              <a:latin typeface="Times New Roman" pitchFamily="18" charset="0"/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7270750" y="3943350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segmentation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C9B4F57-BD04-419A-9054-6105D0910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8888" y="5943600"/>
            <a:ext cx="737711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Focus: translation into </a:t>
            </a:r>
            <a:r>
              <a:rPr lang="en-US" altLang="fi-FI" sz="2400" b="1" i="1" u="sng" kern="0" dirty="0">
                <a:solidFill>
                  <a:srgbClr val="0099FF"/>
                </a:solidFill>
              </a:rPr>
              <a:t>clinical settings!</a:t>
            </a:r>
            <a:r>
              <a:rPr lang="en-US" altLang="fi-FI" sz="2400" b="1" i="1" u="sng" kern="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8111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dirty="0"/>
              <a:t>Discriminative methods?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96028" y="2154238"/>
            <a:ext cx="3838575" cy="166846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fi-FI" sz="2400"/>
              <a:t>Directly learn to predict segmentation labels from intensities</a:t>
            </a:r>
          </a:p>
        </p:txBody>
      </p:sp>
      <p:pic>
        <p:nvPicPr>
          <p:cNvPr id="9220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3" y="1689103"/>
            <a:ext cx="1916113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2066" y="1681166"/>
            <a:ext cx="1912937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3" y="4343403"/>
            <a:ext cx="1916113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4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2066" y="4344991"/>
            <a:ext cx="1912937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3" y="3429003"/>
            <a:ext cx="19145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Text Box 17"/>
          <p:cNvSpPr txBox="1">
            <a:spLocks noChangeArrowheads="1"/>
          </p:cNvSpPr>
          <p:nvPr/>
        </p:nvSpPr>
        <p:spPr bwMode="auto">
          <a:xfrm>
            <a:off x="1930403" y="3341688"/>
            <a:ext cx="1471613" cy="39211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scan 1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9226" name="Text Box 17"/>
          <p:cNvSpPr txBox="1">
            <a:spLocks noChangeArrowheads="1"/>
          </p:cNvSpPr>
          <p:nvPr/>
        </p:nvSpPr>
        <p:spPr bwMode="auto">
          <a:xfrm>
            <a:off x="3859216" y="3352803"/>
            <a:ext cx="1779587" cy="3921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segmentation 1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9227" name="Text Box 17"/>
          <p:cNvSpPr txBox="1">
            <a:spLocks noChangeArrowheads="1"/>
          </p:cNvSpPr>
          <p:nvPr/>
        </p:nvSpPr>
        <p:spPr bwMode="auto">
          <a:xfrm>
            <a:off x="1905003" y="6008688"/>
            <a:ext cx="1471613" cy="39211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scan N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9228" name="Text Box 17"/>
          <p:cNvSpPr txBox="1">
            <a:spLocks noChangeArrowheads="1"/>
          </p:cNvSpPr>
          <p:nvPr/>
        </p:nvSpPr>
        <p:spPr bwMode="auto">
          <a:xfrm>
            <a:off x="3833816" y="6019803"/>
            <a:ext cx="1881187" cy="3921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segmentation N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9229" name="Text Box 17"/>
          <p:cNvSpPr txBox="1">
            <a:spLocks noChangeArrowheads="1"/>
          </p:cNvSpPr>
          <p:nvPr/>
        </p:nvSpPr>
        <p:spPr bwMode="auto">
          <a:xfrm rot="5400000">
            <a:off x="4011616" y="3867153"/>
            <a:ext cx="1779587" cy="392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…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9230" name="Text Box 17"/>
          <p:cNvSpPr txBox="1">
            <a:spLocks noChangeArrowheads="1"/>
          </p:cNvSpPr>
          <p:nvPr/>
        </p:nvSpPr>
        <p:spPr bwMode="auto">
          <a:xfrm rot="5400000">
            <a:off x="1962153" y="3867151"/>
            <a:ext cx="1779587" cy="3921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…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9231" name="Freeform 8"/>
          <p:cNvSpPr>
            <a:spLocks/>
          </p:cNvSpPr>
          <p:nvPr/>
        </p:nvSpPr>
        <p:spPr bwMode="auto">
          <a:xfrm rot="1850396">
            <a:off x="3169522" y="2011047"/>
            <a:ext cx="1661961" cy="932494"/>
          </a:xfrm>
          <a:custGeom>
            <a:avLst/>
            <a:gdLst>
              <a:gd name="T0" fmla="*/ 0 w 2116667"/>
              <a:gd name="T1" fmla="*/ 131725 h 1216292"/>
              <a:gd name="T2" fmla="*/ 95985 w 2116667"/>
              <a:gd name="T3" fmla="*/ 27193 h 1216292"/>
              <a:gd name="T4" fmla="*/ 230731 w 2116667"/>
              <a:gd name="T5" fmla="*/ 1519 h 12162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16667" h="1216292">
                <a:moveTo>
                  <a:pt x="0" y="1216292"/>
                </a:moveTo>
                <a:cubicBezTo>
                  <a:pt x="123825" y="821534"/>
                  <a:pt x="527756" y="451471"/>
                  <a:pt x="880534" y="251093"/>
                </a:cubicBezTo>
                <a:cubicBezTo>
                  <a:pt x="1233312" y="50715"/>
                  <a:pt x="1880659" y="-36420"/>
                  <a:pt x="2116667" y="14027"/>
                </a:cubicBezTo>
              </a:path>
            </a:pathLst>
          </a:custGeom>
          <a:noFill/>
          <a:ln w="38100">
            <a:solidFill>
              <a:srgbClr val="0099FF"/>
            </a:solidFill>
            <a:round/>
            <a:headEnd type="none" w="med" len="med"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9234" name="Text Box 17"/>
          <p:cNvSpPr txBox="1">
            <a:spLocks noChangeArrowheads="1"/>
          </p:cNvSpPr>
          <p:nvPr/>
        </p:nvSpPr>
        <p:spPr bwMode="auto">
          <a:xfrm>
            <a:off x="9040816" y="4087813"/>
            <a:ext cx="1779587" cy="3921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…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9236" name="TextBox 16"/>
          <p:cNvSpPr txBox="1">
            <a:spLocks noChangeArrowheads="1"/>
          </p:cNvSpPr>
          <p:nvPr/>
        </p:nvSpPr>
        <p:spPr bwMode="auto">
          <a:xfrm>
            <a:off x="1420812" y="6413503"/>
            <a:ext cx="42941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algn="ctr" eaLnBrk="1" hangingPunct="1">
              <a:spcBef>
                <a:spcPts val="700"/>
              </a:spcBef>
              <a:buClr>
                <a:schemeClr val="tx1"/>
              </a:buClr>
              <a:buSzPct val="75000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fi-FI" sz="2400">
                <a:solidFill>
                  <a:srgbClr val="0000FF"/>
                </a:solidFill>
                <a:ea typeface="WenQuanYi Micro Hei"/>
                <a:cs typeface="Lohit Hindi"/>
              </a:rPr>
              <a:t>Training data</a:t>
            </a:r>
          </a:p>
        </p:txBody>
      </p:sp>
      <p:sp>
        <p:nvSpPr>
          <p:cNvPr id="9237" name="Rectangle 1"/>
          <p:cNvSpPr>
            <a:spLocks noChangeArrowheads="1"/>
          </p:cNvSpPr>
          <p:nvPr/>
        </p:nvSpPr>
        <p:spPr bwMode="auto">
          <a:xfrm>
            <a:off x="2828925" y="2332584"/>
            <a:ext cx="228600" cy="258216"/>
          </a:xfrm>
          <a:prstGeom prst="rect">
            <a:avLst/>
          </a:prstGeom>
          <a:noFill/>
          <a:ln w="349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6372228" y="5797550"/>
            <a:ext cx="38385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“Monkey see, </a:t>
            </a:r>
          </a:p>
          <a:p>
            <a:pPr marL="0" indent="0" algn="ctr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monkey do!”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C828D7F-CD7F-4FE4-BCAF-0B016E925E68}"/>
              </a:ext>
            </a:extLst>
          </p:cNvPr>
          <p:cNvSpPr>
            <a:spLocks/>
          </p:cNvSpPr>
          <p:nvPr/>
        </p:nvSpPr>
        <p:spPr bwMode="auto">
          <a:xfrm rot="1850396">
            <a:off x="3159997" y="4651037"/>
            <a:ext cx="1661961" cy="932494"/>
          </a:xfrm>
          <a:custGeom>
            <a:avLst/>
            <a:gdLst>
              <a:gd name="T0" fmla="*/ 0 w 2116667"/>
              <a:gd name="T1" fmla="*/ 131725 h 1216292"/>
              <a:gd name="T2" fmla="*/ 95985 w 2116667"/>
              <a:gd name="T3" fmla="*/ 27193 h 1216292"/>
              <a:gd name="T4" fmla="*/ 230731 w 2116667"/>
              <a:gd name="T5" fmla="*/ 1519 h 12162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16667" h="1216292">
                <a:moveTo>
                  <a:pt x="0" y="1216292"/>
                </a:moveTo>
                <a:cubicBezTo>
                  <a:pt x="123825" y="821534"/>
                  <a:pt x="527756" y="451471"/>
                  <a:pt x="880534" y="251093"/>
                </a:cubicBezTo>
                <a:cubicBezTo>
                  <a:pt x="1233312" y="50715"/>
                  <a:pt x="1880659" y="-36420"/>
                  <a:pt x="2116667" y="14027"/>
                </a:cubicBezTo>
              </a:path>
            </a:pathLst>
          </a:custGeom>
          <a:noFill/>
          <a:ln w="38100">
            <a:solidFill>
              <a:srgbClr val="0099FF"/>
            </a:solidFill>
            <a:round/>
            <a:headEnd type="none" w="med" len="med"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F92922FB-7ECC-4AA6-95BC-7F0E079D0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972574"/>
            <a:ext cx="228600" cy="258216"/>
          </a:xfrm>
          <a:prstGeom prst="rect">
            <a:avLst/>
          </a:prstGeom>
          <a:noFill/>
          <a:ln w="349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AEE0009D-A7CA-45BF-B00E-DCE4D1B617BB}"/>
              </a:ext>
            </a:extLst>
          </p:cNvPr>
          <p:cNvSpPr>
            <a:spLocks/>
          </p:cNvSpPr>
          <p:nvPr/>
        </p:nvSpPr>
        <p:spPr bwMode="auto">
          <a:xfrm rot="1850396">
            <a:off x="8246347" y="3636669"/>
            <a:ext cx="1661961" cy="932494"/>
          </a:xfrm>
          <a:custGeom>
            <a:avLst/>
            <a:gdLst>
              <a:gd name="T0" fmla="*/ 0 w 2116667"/>
              <a:gd name="T1" fmla="*/ 131725 h 1216292"/>
              <a:gd name="T2" fmla="*/ 95985 w 2116667"/>
              <a:gd name="T3" fmla="*/ 27193 h 1216292"/>
              <a:gd name="T4" fmla="*/ 230731 w 2116667"/>
              <a:gd name="T5" fmla="*/ 1519 h 12162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16667" h="1216292">
                <a:moveTo>
                  <a:pt x="0" y="1216292"/>
                </a:moveTo>
                <a:cubicBezTo>
                  <a:pt x="123825" y="821534"/>
                  <a:pt x="527756" y="451471"/>
                  <a:pt x="880534" y="251093"/>
                </a:cubicBezTo>
                <a:cubicBezTo>
                  <a:pt x="1233312" y="50715"/>
                  <a:pt x="1880659" y="-36420"/>
                  <a:pt x="2116667" y="14027"/>
                </a:cubicBezTo>
              </a:path>
            </a:pathLst>
          </a:custGeom>
          <a:noFill/>
          <a:ln w="38100">
            <a:solidFill>
              <a:srgbClr val="0099FF"/>
            </a:solidFill>
            <a:round/>
            <a:headEnd type="none" w="med" len="med"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8DD11908-39F0-4353-82D4-533A2EA05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958206"/>
            <a:ext cx="228600" cy="258216"/>
          </a:xfrm>
          <a:prstGeom prst="rect">
            <a:avLst/>
          </a:prstGeom>
          <a:noFill/>
          <a:ln w="349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519C23-8BF6-405B-AD79-E26661D50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057400"/>
            <a:ext cx="8001000" cy="4191000"/>
          </a:xfrm>
        </p:spPr>
        <p:txBody>
          <a:bodyPr/>
          <a:lstStyle/>
          <a:p>
            <a:pPr marL="457200" lvl="1" indent="0">
              <a:buNone/>
            </a:pPr>
            <a:r>
              <a:rPr lang="en-GB" dirty="0"/>
              <a:t>How long to manually label one MRI scan?</a:t>
            </a:r>
            <a:endParaRPr lang="en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296F61-4BF2-4A4F-9761-0259370D8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Discriminative methods?</a:t>
            </a:r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ADF28-2233-4E20-99EC-176D2FD9D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803526"/>
            <a:ext cx="3019568" cy="374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E7D883-5B3F-4590-A869-40A9598F6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209" y="2803526"/>
            <a:ext cx="3019568" cy="37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67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dirty="0"/>
              <a:t>Discriminative methods?</a:t>
            </a:r>
          </a:p>
        </p:txBody>
      </p:sp>
      <p:sp>
        <p:nvSpPr>
          <p:cNvPr id="11267" name="Rectangle 3"/>
          <p:cNvSpPr txBox="1">
            <a:spLocks noChangeArrowheads="1"/>
          </p:cNvSpPr>
          <p:nvPr/>
        </p:nvSpPr>
        <p:spPr bwMode="auto">
          <a:xfrm>
            <a:off x="1600200" y="2286000"/>
            <a:ext cx="8686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altLang="fi-FI" sz="2400" dirty="0">
                <a:solidFill>
                  <a:srgbClr val="000000"/>
                </a:solidFill>
              </a:rPr>
              <a:t>Tissue contrast depends on hardware and pulse sequence</a:t>
            </a:r>
          </a:p>
        </p:txBody>
      </p:sp>
      <p:pic>
        <p:nvPicPr>
          <p:cNvPr id="11268" name="Picture 2" descr="E:\MICI_10May2013\Siemen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0689" y="3132386"/>
            <a:ext cx="1601788" cy="157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3" descr="E:\MICI_10May2013\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1938" y="3132402"/>
            <a:ext cx="1714027" cy="158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 Box 17"/>
          <p:cNvSpPr txBox="1">
            <a:spLocks noChangeArrowheads="1"/>
          </p:cNvSpPr>
          <p:nvPr/>
        </p:nvSpPr>
        <p:spPr bwMode="auto">
          <a:xfrm>
            <a:off x="2514600" y="4522071"/>
            <a:ext cx="1803438" cy="65441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>
                <a:solidFill>
                  <a:schemeClr val="tx1"/>
                </a:solidFill>
                <a:latin typeface="Times New Roman" pitchFamily="18" charset="0"/>
              </a:rPr>
              <a:t>Siemens Vision 1.5T MPRAGE</a:t>
            </a:r>
            <a:endParaRPr lang="en-US" altLang="fi-FI" sz="2400">
              <a:latin typeface="Times New Roman" pitchFamily="18" charset="0"/>
            </a:endParaRPr>
          </a:p>
        </p:txBody>
      </p:sp>
      <p:pic>
        <p:nvPicPr>
          <p:cNvPr id="11271" name="Picture 2" descr="E:\MICI_10May2013\fig2.png"/>
          <p:cNvPicPr>
            <a:picLocks noChangeAspect="1" noChangeArrowheads="1"/>
          </p:cNvPicPr>
          <p:nvPr/>
        </p:nvPicPr>
        <p:blipFill>
          <a:blip r:embed="rId4"/>
          <a:srcRect l="1495" t="5557" r="69357" b="54999"/>
          <a:stretch>
            <a:fillRect/>
          </a:stretch>
        </p:blipFill>
        <p:spPr bwMode="auto">
          <a:xfrm>
            <a:off x="5158879" y="3124200"/>
            <a:ext cx="1700711" cy="185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 Box 17"/>
          <p:cNvSpPr txBox="1">
            <a:spLocks noChangeArrowheads="1"/>
          </p:cNvSpPr>
          <p:nvPr/>
        </p:nvSpPr>
        <p:spPr bwMode="auto">
          <a:xfrm>
            <a:off x="7932934" y="4527124"/>
            <a:ext cx="1744466" cy="63348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dirty="0">
                <a:solidFill>
                  <a:schemeClr val="tx1"/>
                </a:solidFill>
                <a:latin typeface="Times New Roman" pitchFamily="18" charset="0"/>
              </a:rPr>
              <a:t>GE Signa 1.5T SPGR</a:t>
            </a:r>
            <a:endParaRPr lang="en-US" altLang="fi-FI" sz="2400" dirty="0">
              <a:latin typeface="Times New Roman" pitchFamily="18" charset="0"/>
            </a:endParaRPr>
          </a:p>
        </p:txBody>
      </p:sp>
      <p:sp>
        <p:nvSpPr>
          <p:cNvPr id="11273" name="Text Box 17"/>
          <p:cNvSpPr txBox="1">
            <a:spLocks noChangeArrowheads="1"/>
          </p:cNvSpPr>
          <p:nvPr/>
        </p:nvSpPr>
        <p:spPr bwMode="auto">
          <a:xfrm>
            <a:off x="4936054" y="4525222"/>
            <a:ext cx="1972749" cy="63538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>
                <a:solidFill>
                  <a:schemeClr val="tx1"/>
                </a:solidFill>
                <a:latin typeface="Times New Roman" pitchFamily="18" charset="0"/>
              </a:rPr>
              <a:t>Siemens Tim Trio 3T MPRAGE</a:t>
            </a:r>
            <a:endParaRPr lang="en-US" altLang="fi-FI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718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dirty="0"/>
              <a:t>Discriminative methods?</a:t>
            </a:r>
          </a:p>
        </p:txBody>
      </p:sp>
      <p:pic>
        <p:nvPicPr>
          <p:cNvPr id="1127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2514603"/>
            <a:ext cx="55626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447800" y="1676400"/>
            <a:ext cx="845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 eaLnBrk="1" hangingPunct="1">
              <a:buNone/>
              <a:defRPr/>
            </a:pPr>
            <a:endParaRPr lang="en-US" altLang="fi-FI" sz="2000" dirty="0">
              <a:solidFill>
                <a:srgbClr val="000000"/>
              </a:solidFill>
            </a:endParaRPr>
          </a:p>
          <a:p>
            <a:pPr marL="457200" lvl="1" indent="0" eaLnBrk="1" hangingPunct="1">
              <a:buNone/>
              <a:defRPr/>
            </a:pPr>
            <a:r>
              <a:rPr lang="en-US" altLang="fi-FI" dirty="0">
                <a:solidFill>
                  <a:srgbClr val="000000"/>
                </a:solidFill>
              </a:rPr>
              <a:t>No standard protocol for clinical imaging (multi-contrast)</a:t>
            </a:r>
            <a:endParaRPr lang="en-US" altLang="fi-FI" sz="2800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45355-7161-4C43-A16F-D61AD2BFB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900" y="4916230"/>
            <a:ext cx="1530500" cy="1636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29951-7A7A-4B40-B012-7CF7C7E36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3" y="4942848"/>
            <a:ext cx="1590389" cy="1610352"/>
          </a:xfrm>
          <a:prstGeom prst="rect">
            <a:avLst/>
          </a:prstGeom>
        </p:spPr>
      </p:pic>
      <p:sp>
        <p:nvSpPr>
          <p:cNvPr id="16" name="Text Box 17">
            <a:extLst>
              <a:ext uri="{FF2B5EF4-FFF2-40B4-BE49-F238E27FC236}">
                <a16:creationId xmlns:a16="http://schemas.microsoft.com/office/drawing/2014/main" id="{7FC70B3E-DECA-4145-B476-C9AE90EEA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477003"/>
            <a:ext cx="1263514" cy="328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400" dirty="0">
                <a:solidFill>
                  <a:schemeClr val="tx1"/>
                </a:solidFill>
                <a:latin typeface="Times New Roman" pitchFamily="18" charset="0"/>
              </a:rPr>
              <a:t>T1-weighted</a:t>
            </a:r>
            <a:endParaRPr lang="en-US" altLang="fi-FI" sz="1800" dirty="0">
              <a:latin typeface="Times New Roman" pitchFamily="18" charset="0"/>
            </a:endParaRP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FB075A43-7CEF-436B-A574-9D723CDCB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3486" y="6477003"/>
            <a:ext cx="1263514" cy="328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400" dirty="0">
                <a:solidFill>
                  <a:schemeClr val="tx1"/>
                </a:solidFill>
                <a:latin typeface="Times New Roman" pitchFamily="18" charset="0"/>
              </a:rPr>
              <a:t>FLAIR</a:t>
            </a:r>
            <a:endParaRPr lang="en-US" altLang="fi-FI" sz="1800" dirty="0">
              <a:latin typeface="Times New Roman" pitchFamily="18" charset="0"/>
            </a:endParaRP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B48499BF-5C48-4F57-A050-7AA9AF98B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562603"/>
            <a:ext cx="304800" cy="328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800" b="1" dirty="0">
                <a:solidFill>
                  <a:schemeClr val="tx1"/>
                </a:solidFill>
                <a:latin typeface="Times New Roman" pitchFamily="18" charset="0"/>
              </a:rPr>
              <a:t>+</a:t>
            </a:r>
            <a:endParaRPr lang="en-US" altLang="fi-FI" sz="1800" b="1" dirty="0">
              <a:latin typeface="Times New Roman" pitchFamily="18" charset="0"/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87090ECC-1C55-45ED-8102-0B7A45BE2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562603"/>
            <a:ext cx="304800" cy="328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800" b="1" dirty="0">
                <a:solidFill>
                  <a:schemeClr val="tx1"/>
                </a:solidFill>
                <a:latin typeface="Times New Roman" pitchFamily="18" charset="0"/>
              </a:rPr>
              <a:t>+</a:t>
            </a:r>
            <a:endParaRPr lang="en-US" altLang="fi-FI" sz="1800" b="1" dirty="0">
              <a:latin typeface="Times New Roman" pitchFamily="18" charset="0"/>
            </a:endParaRPr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id="{00E6140F-CC3B-407A-87EC-E3A9EB753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5562603"/>
            <a:ext cx="304800" cy="32892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800" b="1" dirty="0">
                <a:solidFill>
                  <a:schemeClr val="tx1"/>
                </a:solidFill>
                <a:latin typeface="Times New Roman" pitchFamily="18" charset="0"/>
              </a:rPr>
              <a:t>…</a:t>
            </a:r>
            <a:endParaRPr lang="en-US" altLang="fi-FI" sz="1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474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dirty="0"/>
              <a:t>Discriminative methods?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143000" y="1600200"/>
            <a:ext cx="845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 eaLnBrk="1" hangingPunct="1">
              <a:buNone/>
              <a:defRPr/>
            </a:pPr>
            <a:endParaRPr lang="en-US" altLang="fi-FI" sz="2000" dirty="0">
              <a:solidFill>
                <a:srgbClr val="000000"/>
              </a:solidFill>
            </a:endParaRPr>
          </a:p>
          <a:p>
            <a:pPr marL="457200" lvl="1" indent="0" eaLnBrk="1" hangingPunct="1">
              <a:buNone/>
              <a:defRPr/>
            </a:pPr>
            <a:r>
              <a:rPr lang="en-US" altLang="fi-FI" dirty="0">
                <a:solidFill>
                  <a:srgbClr val="000000"/>
                </a:solidFill>
              </a:rPr>
              <a:t>Many different brain diseases</a:t>
            </a:r>
            <a:endParaRPr lang="en-US" altLang="fi-FI" sz="2800" dirty="0">
              <a:solidFill>
                <a:srgbClr val="000000"/>
              </a:solidFill>
            </a:endParaRP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15AD4488-50CE-4125-BF74-47095B186D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2524128"/>
            <a:ext cx="1555480" cy="1914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4665B91-08CA-42F4-8BBC-B30C5AFAA0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8486" y="2524127"/>
            <a:ext cx="1556117" cy="1914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9F258E84-30E1-4C3F-A0E7-37956EE751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06920" y="2514603"/>
            <a:ext cx="1555480" cy="1914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26BDF59E-38E2-4ADA-8EE6-B16B790982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6228" y="2524128"/>
            <a:ext cx="1555480" cy="1914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17">
            <a:extLst>
              <a:ext uri="{FF2B5EF4-FFF2-40B4-BE49-F238E27FC236}">
                <a16:creationId xmlns:a16="http://schemas.microsoft.com/office/drawing/2014/main" id="{143D1617-7974-476F-80B2-A02EA1A08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1424" y="4356368"/>
            <a:ext cx="789979" cy="31101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dirty="0">
                <a:solidFill>
                  <a:schemeClr val="tx1"/>
                </a:solidFill>
                <a:latin typeface="Times New Roman" pitchFamily="18" charset="0"/>
              </a:rPr>
              <a:t>T1w</a:t>
            </a:r>
            <a:endParaRPr lang="en-US" altLang="fi-FI" sz="2400" dirty="0">
              <a:latin typeface="Times New Roman" pitchFamily="18" charset="0"/>
            </a:endParaRP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81E1108D-A969-4485-AF4E-D26C003FA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3040" y="4356368"/>
            <a:ext cx="658563" cy="31101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dirty="0">
                <a:solidFill>
                  <a:schemeClr val="tx1"/>
                </a:solidFill>
                <a:latin typeface="Times New Roman" pitchFamily="18" charset="0"/>
              </a:rPr>
              <a:t>T2w</a:t>
            </a:r>
            <a:endParaRPr lang="en-US" altLang="fi-FI" sz="2400" dirty="0">
              <a:latin typeface="Times New Roman" pitchFamily="18" charset="0"/>
            </a:endParaRPr>
          </a:p>
        </p:txBody>
      </p:sp>
      <p:sp>
        <p:nvSpPr>
          <p:cNvPr id="24" name="Text Box 17">
            <a:extLst>
              <a:ext uri="{FF2B5EF4-FFF2-40B4-BE49-F238E27FC236}">
                <a16:creationId xmlns:a16="http://schemas.microsoft.com/office/drawing/2014/main" id="{665AE298-FB21-433D-8BA6-43649524A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4970" y="4356368"/>
            <a:ext cx="829233" cy="31101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dirty="0">
                <a:solidFill>
                  <a:schemeClr val="tx1"/>
                </a:solidFill>
                <a:latin typeface="Times New Roman" pitchFamily="18" charset="0"/>
              </a:rPr>
              <a:t>FLAIR</a:t>
            </a:r>
            <a:endParaRPr lang="en-US" altLang="fi-FI" sz="2400" dirty="0">
              <a:latin typeface="Times New Roman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007DF03-5228-4857-B4B1-EF61B645E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204" y="4931225"/>
            <a:ext cx="1377176" cy="15048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29E1A36-74A1-453E-B335-D0E554EE1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5824" y="4931225"/>
            <a:ext cx="1377176" cy="15048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F655E5C-649D-4475-A1F0-4608ECFB5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7060" y="4956028"/>
            <a:ext cx="1363740" cy="15048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69CC6A-A0AE-4AA3-8FB2-07C5EEF1F4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7000" y="4961169"/>
            <a:ext cx="1363740" cy="1504817"/>
          </a:xfrm>
          <a:prstGeom prst="rect">
            <a:avLst/>
          </a:prstGeom>
        </p:spPr>
      </p:pic>
      <p:sp>
        <p:nvSpPr>
          <p:cNvPr id="30" name="Text Box 17">
            <a:extLst>
              <a:ext uri="{FF2B5EF4-FFF2-40B4-BE49-F238E27FC236}">
                <a16:creationId xmlns:a16="http://schemas.microsoft.com/office/drawing/2014/main" id="{7072D76A-738C-4785-B394-DC00C4A56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8580" y="6367449"/>
            <a:ext cx="8382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dirty="0">
                <a:solidFill>
                  <a:schemeClr val="tx1"/>
                </a:solidFill>
                <a:latin typeface="Times New Roman" pitchFamily="18" charset="0"/>
              </a:rPr>
              <a:t>FLAIR</a:t>
            </a:r>
            <a:endParaRPr lang="en-US" altLang="fi-FI" sz="2400" dirty="0">
              <a:latin typeface="Times New Roman" pitchFamily="18" charset="0"/>
            </a:endParaRPr>
          </a:p>
        </p:txBody>
      </p:sp>
      <p:sp>
        <p:nvSpPr>
          <p:cNvPr id="31" name="Text Box 17">
            <a:extLst>
              <a:ext uri="{FF2B5EF4-FFF2-40B4-BE49-F238E27FC236}">
                <a16:creationId xmlns:a16="http://schemas.microsoft.com/office/drawing/2014/main" id="{84D7D5F3-DC79-4C08-A873-7C3A76431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2989" y="6379025"/>
            <a:ext cx="685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dirty="0">
                <a:solidFill>
                  <a:schemeClr val="tx1"/>
                </a:solidFill>
                <a:latin typeface="Times New Roman" pitchFamily="18" charset="0"/>
              </a:rPr>
              <a:t>T1w</a:t>
            </a:r>
            <a:endParaRPr lang="en-US" altLang="fi-FI" sz="2400" dirty="0">
              <a:latin typeface="Times New Roman" pitchFamily="18" charset="0"/>
            </a:endParaRPr>
          </a:p>
        </p:txBody>
      </p:sp>
      <p:sp>
        <p:nvSpPr>
          <p:cNvPr id="32" name="Text Box 17">
            <a:extLst>
              <a:ext uri="{FF2B5EF4-FFF2-40B4-BE49-F238E27FC236}">
                <a16:creationId xmlns:a16="http://schemas.microsoft.com/office/drawing/2014/main" id="{E14FAC27-BA68-45B2-AE39-E43B206DB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6086" y="6402630"/>
            <a:ext cx="685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dirty="0">
                <a:solidFill>
                  <a:schemeClr val="tx1"/>
                </a:solidFill>
                <a:latin typeface="Times New Roman" pitchFamily="18" charset="0"/>
              </a:rPr>
              <a:t>T1c</a:t>
            </a:r>
            <a:endParaRPr lang="en-US" altLang="fi-FI" sz="2400" dirty="0">
              <a:latin typeface="Times New Roman" pitchFamily="18" charset="0"/>
            </a:endParaRPr>
          </a:p>
        </p:txBody>
      </p:sp>
      <p:sp>
        <p:nvSpPr>
          <p:cNvPr id="33" name="Text Box 17">
            <a:extLst>
              <a:ext uri="{FF2B5EF4-FFF2-40B4-BE49-F238E27FC236}">
                <a16:creationId xmlns:a16="http://schemas.microsoft.com/office/drawing/2014/main" id="{A351F7C5-01E3-435F-839E-B0709159A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7343" y="6406291"/>
            <a:ext cx="685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dirty="0">
                <a:solidFill>
                  <a:schemeClr val="tx1"/>
                </a:solidFill>
                <a:latin typeface="Times New Roman" pitchFamily="18" charset="0"/>
              </a:rPr>
              <a:t>T2w</a:t>
            </a:r>
            <a:endParaRPr lang="en-US" altLang="fi-FI" sz="2400" dirty="0">
              <a:latin typeface="Times New Roman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403BAC1-684A-4E31-BD65-0E6591C29F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3260" y="4958750"/>
            <a:ext cx="1363740" cy="1518253"/>
          </a:xfrm>
          <a:prstGeom prst="rect">
            <a:avLst/>
          </a:prstGeom>
        </p:spPr>
      </p:pic>
      <p:sp>
        <p:nvSpPr>
          <p:cNvPr id="35" name="AutoShape 15">
            <a:extLst>
              <a:ext uri="{FF2B5EF4-FFF2-40B4-BE49-F238E27FC236}">
                <a16:creationId xmlns:a16="http://schemas.microsoft.com/office/drawing/2014/main" id="{C3E59654-5FC5-48DD-B641-50CA486B6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0438" y="3352803"/>
            <a:ext cx="901562" cy="320675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36" name="AutoShape 15">
            <a:extLst>
              <a:ext uri="{FF2B5EF4-FFF2-40B4-BE49-F238E27FC236}">
                <a16:creationId xmlns:a16="http://schemas.microsoft.com/office/drawing/2014/main" id="{F1C5CDBD-D104-4CAF-A6E4-5482CDEFB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638" y="5546728"/>
            <a:ext cx="901562" cy="320675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800460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BDCBE935-8A24-47FB-A2F3-1166E974EB3F}"/>
              </a:ext>
            </a:extLst>
          </p:cNvPr>
          <p:cNvSpPr/>
          <p:nvPr/>
        </p:nvSpPr>
        <p:spPr bwMode="auto">
          <a:xfrm rot="20682820">
            <a:off x="1915379" y="3671318"/>
            <a:ext cx="3276042" cy="20992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8681C5-EC93-4952-897E-F6EBA7D38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05000"/>
            <a:ext cx="8458200" cy="4191000"/>
          </a:xfrm>
        </p:spPr>
        <p:txBody>
          <a:bodyPr/>
          <a:lstStyle/>
          <a:p>
            <a:pPr lvl="1"/>
            <a:r>
              <a:rPr lang="en-GB" dirty="0"/>
              <a:t>Voxel-wise classification: maximize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Generative methods: Gaussian mixture model</a:t>
            </a:r>
            <a:endParaRPr lang="en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9E30E-8EAD-4D77-A0E4-06C0DB29C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822" y="1948740"/>
            <a:ext cx="937178" cy="41346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230C6E1-E4CA-4E42-B6EF-F7DE6329435B}"/>
              </a:ext>
            </a:extLst>
          </p:cNvPr>
          <p:cNvCxnSpPr>
            <a:cxnSpLocks/>
          </p:cNvCxnSpPr>
          <p:nvPr/>
        </p:nvCxnSpPr>
        <p:spPr bwMode="auto">
          <a:xfrm>
            <a:off x="7772400" y="2320254"/>
            <a:ext cx="434340" cy="24768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DE66441-2EB5-460F-A346-4318C0B56580}"/>
              </a:ext>
            </a:extLst>
          </p:cNvPr>
          <p:cNvSpPr txBox="1"/>
          <p:nvPr/>
        </p:nvSpPr>
        <p:spPr bwMode="auto">
          <a:xfrm>
            <a:off x="7898130" y="2590800"/>
            <a:ext cx="1524000" cy="381000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algn="ctr">
              <a:buClr>
                <a:schemeClr val="tx1"/>
              </a:buClr>
              <a:buSzPct val="75000"/>
              <a:defRPr/>
            </a:pPr>
            <a:r>
              <a:rPr lang="en-US" altLang="fi-FI" sz="1800" dirty="0">
                <a:solidFill>
                  <a:srgbClr val="0000FF"/>
                </a:solidFill>
              </a:rPr>
              <a:t>intensity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5125241-0B02-4B73-B986-3635669D90FA}"/>
              </a:ext>
            </a:extLst>
          </p:cNvPr>
          <p:cNvCxnSpPr>
            <a:cxnSpLocks/>
          </p:cNvCxnSpPr>
          <p:nvPr/>
        </p:nvCxnSpPr>
        <p:spPr bwMode="auto">
          <a:xfrm flipH="1">
            <a:off x="7162800" y="2286000"/>
            <a:ext cx="381000" cy="39616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2A6822E-44AF-4916-97D4-BE12AC111A78}"/>
              </a:ext>
            </a:extLst>
          </p:cNvPr>
          <p:cNvSpPr txBox="1"/>
          <p:nvPr/>
        </p:nvSpPr>
        <p:spPr bwMode="auto">
          <a:xfrm>
            <a:off x="5715000" y="2667000"/>
            <a:ext cx="1828800" cy="381000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algn="ctr">
              <a:buClr>
                <a:schemeClr val="tx1"/>
              </a:buClr>
              <a:buSzPct val="75000"/>
              <a:defRPr/>
            </a:pPr>
            <a:r>
              <a:rPr lang="en-US" altLang="fi-FI" sz="1800" dirty="0">
                <a:solidFill>
                  <a:srgbClr val="0000FF"/>
                </a:solidFill>
              </a:rPr>
              <a:t>label (3 classes)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43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9B41D6-4EDA-49BE-A0F6-FC1594AB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508656"/>
            <a:ext cx="3962400" cy="31207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DCBE935-8A24-47FB-A2F3-1166E974EB3F}"/>
              </a:ext>
            </a:extLst>
          </p:cNvPr>
          <p:cNvSpPr/>
          <p:nvPr/>
        </p:nvSpPr>
        <p:spPr bwMode="auto">
          <a:xfrm rot="20682820">
            <a:off x="1915379" y="3671318"/>
            <a:ext cx="3276042" cy="20992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8681C5-EC93-4952-897E-F6EBA7D38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05000"/>
            <a:ext cx="8458200" cy="4191000"/>
          </a:xfrm>
        </p:spPr>
        <p:txBody>
          <a:bodyPr/>
          <a:lstStyle/>
          <a:p>
            <a:pPr lvl="1"/>
            <a:r>
              <a:rPr lang="en-GB" dirty="0"/>
              <a:t>Voxel-wise classification: maximize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Idea: model the joint distribution             instead </a:t>
            </a:r>
            <a:endParaRPr lang="en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Generative methods: Gaussian mixture model</a:t>
            </a:r>
            <a:endParaRPr lang="en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9E30E-8EAD-4D77-A0E4-06C0DB29C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822" y="1948740"/>
            <a:ext cx="937178" cy="41346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230C6E1-E4CA-4E42-B6EF-F7DE6329435B}"/>
              </a:ext>
            </a:extLst>
          </p:cNvPr>
          <p:cNvCxnSpPr>
            <a:cxnSpLocks/>
          </p:cNvCxnSpPr>
          <p:nvPr/>
        </p:nvCxnSpPr>
        <p:spPr bwMode="auto">
          <a:xfrm>
            <a:off x="7772400" y="2320254"/>
            <a:ext cx="434340" cy="24768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DE66441-2EB5-460F-A346-4318C0B56580}"/>
              </a:ext>
            </a:extLst>
          </p:cNvPr>
          <p:cNvSpPr txBox="1"/>
          <p:nvPr/>
        </p:nvSpPr>
        <p:spPr bwMode="auto">
          <a:xfrm>
            <a:off x="7898130" y="2590800"/>
            <a:ext cx="1524000" cy="381000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algn="ctr">
              <a:buClr>
                <a:schemeClr val="tx1"/>
              </a:buClr>
              <a:buSzPct val="75000"/>
              <a:defRPr/>
            </a:pPr>
            <a:r>
              <a:rPr lang="en-US" altLang="fi-FI" sz="1800" dirty="0">
                <a:solidFill>
                  <a:srgbClr val="0000FF"/>
                </a:solidFill>
              </a:rPr>
              <a:t>intensity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5125241-0B02-4B73-B986-3635669D90FA}"/>
              </a:ext>
            </a:extLst>
          </p:cNvPr>
          <p:cNvCxnSpPr>
            <a:cxnSpLocks/>
          </p:cNvCxnSpPr>
          <p:nvPr/>
        </p:nvCxnSpPr>
        <p:spPr bwMode="auto">
          <a:xfrm flipH="1">
            <a:off x="7162800" y="2286000"/>
            <a:ext cx="381000" cy="39616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2A6822E-44AF-4916-97D4-BE12AC111A78}"/>
              </a:ext>
            </a:extLst>
          </p:cNvPr>
          <p:cNvSpPr txBox="1"/>
          <p:nvPr/>
        </p:nvSpPr>
        <p:spPr bwMode="auto">
          <a:xfrm>
            <a:off x="5715000" y="2667000"/>
            <a:ext cx="1828800" cy="381000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algn="ctr">
              <a:buClr>
                <a:schemeClr val="tx1"/>
              </a:buClr>
              <a:buSzPct val="75000"/>
              <a:defRPr/>
            </a:pPr>
            <a:r>
              <a:rPr lang="en-US" altLang="fi-FI" sz="1800" dirty="0">
                <a:solidFill>
                  <a:srgbClr val="0000FF"/>
                </a:solidFill>
              </a:rPr>
              <a:t>label (3 classes)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DF8CA8-46E0-4566-B7FC-343D404223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66808" b="-21361"/>
          <a:stretch/>
        </p:blipFill>
        <p:spPr>
          <a:xfrm>
            <a:off x="6627932" y="3288031"/>
            <a:ext cx="915868" cy="4386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6C8712-4EFD-4E34-9802-4DBE1AE97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629" y="4038601"/>
            <a:ext cx="1619048" cy="2857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651DD2-FEF8-4590-A535-D31A2BC733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048" y="4534425"/>
            <a:ext cx="2980952" cy="323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74D57B-171D-4DBA-8B5F-33A5A512B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048" y="5105401"/>
            <a:ext cx="2180952" cy="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38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9B41D6-4EDA-49BE-A0F6-FC1594AB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508656"/>
            <a:ext cx="3962400" cy="31207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DCBE935-8A24-47FB-A2F3-1166E974EB3F}"/>
              </a:ext>
            </a:extLst>
          </p:cNvPr>
          <p:cNvSpPr/>
          <p:nvPr/>
        </p:nvSpPr>
        <p:spPr bwMode="auto">
          <a:xfrm rot="20682820">
            <a:off x="1915379" y="3671318"/>
            <a:ext cx="3276042" cy="20992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8681C5-EC93-4952-897E-F6EBA7D38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05000"/>
            <a:ext cx="8458200" cy="4191000"/>
          </a:xfrm>
        </p:spPr>
        <p:txBody>
          <a:bodyPr/>
          <a:lstStyle/>
          <a:p>
            <a:pPr lvl="1"/>
            <a:r>
              <a:rPr lang="en-GB" dirty="0"/>
              <a:t>Voxel-wise classification: maximize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Idea: model the joint distribution             instead </a:t>
            </a:r>
            <a:endParaRPr lang="en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Generative methods: Gaussian mixture model</a:t>
            </a:r>
            <a:endParaRPr lang="en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9E30E-8EAD-4D77-A0E4-06C0DB29C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822" y="1948740"/>
            <a:ext cx="937178" cy="41346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230C6E1-E4CA-4E42-B6EF-F7DE6329435B}"/>
              </a:ext>
            </a:extLst>
          </p:cNvPr>
          <p:cNvCxnSpPr>
            <a:cxnSpLocks/>
          </p:cNvCxnSpPr>
          <p:nvPr/>
        </p:nvCxnSpPr>
        <p:spPr bwMode="auto">
          <a:xfrm>
            <a:off x="7772400" y="2320254"/>
            <a:ext cx="434340" cy="24768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DE66441-2EB5-460F-A346-4318C0B56580}"/>
              </a:ext>
            </a:extLst>
          </p:cNvPr>
          <p:cNvSpPr txBox="1"/>
          <p:nvPr/>
        </p:nvSpPr>
        <p:spPr bwMode="auto">
          <a:xfrm>
            <a:off x="7898130" y="2590800"/>
            <a:ext cx="1524000" cy="381000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algn="ctr">
              <a:buClr>
                <a:schemeClr val="tx1"/>
              </a:buClr>
              <a:buSzPct val="75000"/>
              <a:defRPr/>
            </a:pPr>
            <a:r>
              <a:rPr lang="en-US" altLang="fi-FI" sz="1800" dirty="0">
                <a:solidFill>
                  <a:srgbClr val="0000FF"/>
                </a:solidFill>
              </a:rPr>
              <a:t>intensity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5125241-0B02-4B73-B986-3635669D90FA}"/>
              </a:ext>
            </a:extLst>
          </p:cNvPr>
          <p:cNvCxnSpPr>
            <a:cxnSpLocks/>
          </p:cNvCxnSpPr>
          <p:nvPr/>
        </p:nvCxnSpPr>
        <p:spPr bwMode="auto">
          <a:xfrm flipH="1">
            <a:off x="7162800" y="2286000"/>
            <a:ext cx="381000" cy="39616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2A6822E-44AF-4916-97D4-BE12AC111A78}"/>
              </a:ext>
            </a:extLst>
          </p:cNvPr>
          <p:cNvSpPr txBox="1"/>
          <p:nvPr/>
        </p:nvSpPr>
        <p:spPr bwMode="auto">
          <a:xfrm>
            <a:off x="5715000" y="2667000"/>
            <a:ext cx="1828800" cy="381000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algn="ctr">
              <a:buClr>
                <a:schemeClr val="tx1"/>
              </a:buClr>
              <a:buSzPct val="75000"/>
              <a:defRPr/>
            </a:pPr>
            <a:r>
              <a:rPr lang="en-US" altLang="fi-FI" sz="1800" dirty="0">
                <a:solidFill>
                  <a:srgbClr val="0000FF"/>
                </a:solidFill>
              </a:rPr>
              <a:t>label (3 classes)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DF8CA8-46E0-4566-B7FC-343D404223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66808" b="-21361"/>
          <a:stretch/>
        </p:blipFill>
        <p:spPr>
          <a:xfrm>
            <a:off x="6627932" y="3276601"/>
            <a:ext cx="915868" cy="4386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6C8712-4EFD-4E34-9802-4DBE1AE97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629" y="4038601"/>
            <a:ext cx="1619048" cy="2857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651DD2-FEF8-4590-A535-D31A2BC733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048" y="4534425"/>
            <a:ext cx="2980952" cy="323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74D57B-171D-4DBA-8B5F-33A5A512B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048" y="5105401"/>
            <a:ext cx="2180952" cy="28571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C4A683A-3BFB-4F9A-B8BE-7FC0CE112B40}"/>
              </a:ext>
            </a:extLst>
          </p:cNvPr>
          <p:cNvSpPr/>
          <p:nvPr/>
        </p:nvSpPr>
        <p:spPr bwMode="auto">
          <a:xfrm>
            <a:off x="7511272" y="3991155"/>
            <a:ext cx="383999" cy="39858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D0B1AB-6BA2-4B01-99C1-6C96DEBD6DB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699202" y="4404437"/>
            <a:ext cx="682801" cy="152685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6CF4581-D37A-40C4-B466-F61E651BE64D}"/>
              </a:ext>
            </a:extLst>
          </p:cNvPr>
          <p:cNvSpPr txBox="1"/>
          <p:nvPr/>
        </p:nvSpPr>
        <p:spPr bwMode="auto">
          <a:xfrm>
            <a:off x="7243437" y="5931290"/>
            <a:ext cx="2268714" cy="364597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algn="ctr">
              <a:buClr>
                <a:schemeClr val="tx1"/>
              </a:buClr>
              <a:buSzPct val="75000"/>
              <a:defRPr/>
            </a:pPr>
            <a:r>
              <a:rPr lang="en-US" altLang="fi-FI" sz="1800" dirty="0">
                <a:solidFill>
                  <a:srgbClr val="FF0000"/>
                </a:solidFill>
              </a:rPr>
              <a:t>model parameters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4EEEE5A-163D-42D6-A39B-2471228C5277}"/>
              </a:ext>
            </a:extLst>
          </p:cNvPr>
          <p:cNvSpPr/>
          <p:nvPr/>
        </p:nvSpPr>
        <p:spPr bwMode="auto">
          <a:xfrm>
            <a:off x="8302804" y="4495804"/>
            <a:ext cx="841199" cy="44850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0A86AD2-7F90-4495-A8DF-33E500A679B3}"/>
              </a:ext>
            </a:extLst>
          </p:cNvPr>
          <p:cNvCxnSpPr>
            <a:cxnSpLocks/>
            <a:endCxn id="19" idx="4"/>
          </p:cNvCxnSpPr>
          <p:nvPr/>
        </p:nvCxnSpPr>
        <p:spPr bwMode="auto">
          <a:xfrm flipV="1">
            <a:off x="8379005" y="4944308"/>
            <a:ext cx="344399" cy="10021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36442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Generative methods: Gaussian mixture model</a:t>
            </a:r>
            <a:endParaRPr lang="en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9B41D6-4EDA-49BE-A0F6-FC1594AB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3" y="1926175"/>
            <a:ext cx="3962399" cy="31207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716D9C-48F6-4219-A8C5-F90627501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74" y="2532320"/>
            <a:ext cx="1727126" cy="18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21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6CC614-A08C-4F65-B620-68C13D1DF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3800" y="2247900"/>
            <a:ext cx="4834890" cy="37719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79F4FD-71A6-4C2E-B537-5A8C4335E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Uncertainty in input and output?</a:t>
            </a:r>
            <a:endParaRPr lang="en-FI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9036AC-4A80-4308-AF17-437DDD49B45A}"/>
              </a:ext>
            </a:extLst>
          </p:cNvPr>
          <p:cNvGrpSpPr/>
          <p:nvPr/>
        </p:nvGrpSpPr>
        <p:grpSpPr>
          <a:xfrm>
            <a:off x="3733800" y="1981200"/>
            <a:ext cx="5105400" cy="4038600"/>
            <a:chOff x="3733800" y="1981200"/>
            <a:chExt cx="5105400" cy="403860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3508126-13AF-4F6C-89BD-6842162AEF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33800" y="6019800"/>
              <a:ext cx="5105400" cy="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2890B01-0512-48EA-8273-42A7B48E053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733800" y="1981200"/>
              <a:ext cx="0" cy="403860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A5CFB9D-6B47-4FE5-9CB2-44214E705019}"/>
              </a:ext>
            </a:extLst>
          </p:cNvPr>
          <p:cNvSpPr txBox="1"/>
          <p:nvPr/>
        </p:nvSpPr>
        <p:spPr>
          <a:xfrm>
            <a:off x="8382000" y="610766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intensity</a:t>
            </a:r>
            <a:endParaRPr lang="en-FI" sz="1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EAD3EA-7142-484D-8BD0-69F0449295A9}"/>
              </a:ext>
            </a:extLst>
          </p:cNvPr>
          <p:cNvSpPr txBox="1"/>
          <p:nvPr/>
        </p:nvSpPr>
        <p:spPr>
          <a:xfrm>
            <a:off x="2514600" y="22860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prediction</a:t>
            </a:r>
            <a:endParaRPr lang="en-FI" sz="1800" dirty="0"/>
          </a:p>
        </p:txBody>
      </p:sp>
    </p:spTree>
    <p:extLst>
      <p:ext uri="{BB962C8B-B14F-4D97-AF65-F5344CB8AC3E}">
        <p14:creationId xmlns:p14="http://schemas.microsoft.com/office/powerpoint/2010/main" val="3916125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Generative methods: Gaussian mixture model</a:t>
            </a:r>
            <a:endParaRPr lang="en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9B41D6-4EDA-49BE-A0F6-FC1594AB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3" y="1926175"/>
            <a:ext cx="3962399" cy="31207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716D9C-48F6-4219-A8C5-F90627501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74" y="2532320"/>
            <a:ext cx="1727126" cy="18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94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Generative methods: Gaussian mixture model</a:t>
            </a:r>
            <a:endParaRPr lang="en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9B41D6-4EDA-49BE-A0F6-FC1594AB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3" y="1926172"/>
            <a:ext cx="3962399" cy="31207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716D9C-48F6-4219-A8C5-F90627501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74" y="2532320"/>
            <a:ext cx="1727126" cy="1833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479E8B-9CB2-43DD-B80C-85DCB220D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726" y="1849975"/>
            <a:ext cx="2492016" cy="2085277"/>
          </a:xfrm>
          <a:prstGeom prst="rect">
            <a:avLst/>
          </a:prstGeom>
        </p:spPr>
      </p:pic>
      <p:sp>
        <p:nvSpPr>
          <p:cNvPr id="7" name="AutoShape 15">
            <a:extLst>
              <a:ext uri="{FF2B5EF4-FFF2-40B4-BE49-F238E27FC236}">
                <a16:creationId xmlns:a16="http://schemas.microsoft.com/office/drawing/2014/main" id="{E42F4BF0-623F-46C1-AB87-3E8FC8DC9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764372"/>
            <a:ext cx="122895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94286-53ED-4847-AE22-6A5CA1244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2200" y="3981536"/>
            <a:ext cx="2200000" cy="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48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Generative methods: Gaussian mixture model</a:t>
            </a:r>
            <a:endParaRPr lang="en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9B41D6-4EDA-49BE-A0F6-FC1594AB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3" y="1926172"/>
            <a:ext cx="3962399" cy="31207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716D9C-48F6-4219-A8C5-F90627501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74" y="2532320"/>
            <a:ext cx="1727126" cy="1833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479E8B-9CB2-43DD-B80C-85DCB220D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726" y="1849972"/>
            <a:ext cx="2492016" cy="2085278"/>
          </a:xfrm>
          <a:prstGeom prst="rect">
            <a:avLst/>
          </a:prstGeom>
        </p:spPr>
      </p:pic>
      <p:sp>
        <p:nvSpPr>
          <p:cNvPr id="7" name="AutoShape 15">
            <a:extLst>
              <a:ext uri="{FF2B5EF4-FFF2-40B4-BE49-F238E27FC236}">
                <a16:creationId xmlns:a16="http://schemas.microsoft.com/office/drawing/2014/main" id="{E42F4BF0-623F-46C1-AB87-3E8FC8DC9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764372"/>
            <a:ext cx="122895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3A41F0-6430-4115-A190-AD7312FE0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2200" y="3981536"/>
            <a:ext cx="2200000" cy="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64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Generative methods: Gaussian mixture model</a:t>
            </a:r>
            <a:endParaRPr lang="en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9B41D6-4EDA-49BE-A0F6-FC1594AB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3" y="1926172"/>
            <a:ext cx="3962399" cy="31207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716D9C-48F6-4219-A8C5-F90627501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74" y="2532320"/>
            <a:ext cx="1727126" cy="1833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479E8B-9CB2-43DD-B80C-85DCB220D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726" y="1849972"/>
            <a:ext cx="2492016" cy="2085278"/>
          </a:xfrm>
          <a:prstGeom prst="rect">
            <a:avLst/>
          </a:prstGeom>
        </p:spPr>
      </p:pic>
      <p:sp>
        <p:nvSpPr>
          <p:cNvPr id="7" name="AutoShape 15">
            <a:extLst>
              <a:ext uri="{FF2B5EF4-FFF2-40B4-BE49-F238E27FC236}">
                <a16:creationId xmlns:a16="http://schemas.microsoft.com/office/drawing/2014/main" id="{E42F4BF0-623F-46C1-AB87-3E8FC8DC9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764372"/>
            <a:ext cx="122895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8548BB-BDE8-405A-BCAB-436A369A4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609" y="4724400"/>
            <a:ext cx="2490418" cy="2085278"/>
          </a:xfrm>
          <a:prstGeom prst="rect">
            <a:avLst/>
          </a:prstGeom>
        </p:spPr>
      </p:pic>
      <p:sp>
        <p:nvSpPr>
          <p:cNvPr id="9" name="AutoShape 15">
            <a:extLst>
              <a:ext uri="{FF2B5EF4-FFF2-40B4-BE49-F238E27FC236}">
                <a16:creationId xmlns:a16="http://schemas.microsoft.com/office/drawing/2014/main" id="{C13C8438-0692-4D81-A5CC-A18DD14C680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986937" y="5791199"/>
            <a:ext cx="2490418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10" name="AutoShape 15">
            <a:extLst>
              <a:ext uri="{FF2B5EF4-FFF2-40B4-BE49-F238E27FC236}">
                <a16:creationId xmlns:a16="http://schemas.microsoft.com/office/drawing/2014/main" id="{54F258C1-BF74-4B8B-A155-ACFA939B78E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477848" y="4124460"/>
            <a:ext cx="87510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C8165C-318F-485B-8413-BFAF15824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3" y="4800600"/>
            <a:ext cx="1849327" cy="196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92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Generative methods: Gaussian mixture model</a:t>
            </a:r>
            <a:endParaRPr lang="en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9B41D6-4EDA-49BE-A0F6-FC1594AB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3" y="1926175"/>
            <a:ext cx="3962399" cy="31207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716D9C-48F6-4219-A8C5-F90627501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74" y="2651544"/>
            <a:ext cx="1727126" cy="1595284"/>
          </a:xfrm>
          <a:prstGeom prst="rect">
            <a:avLst/>
          </a:prstGeom>
        </p:spPr>
      </p:pic>
      <p:sp>
        <p:nvSpPr>
          <p:cNvPr id="13" name="Text Box 17">
            <a:extLst>
              <a:ext uri="{FF2B5EF4-FFF2-40B4-BE49-F238E27FC236}">
                <a16:creationId xmlns:a16="http://schemas.microsoft.com/office/drawing/2014/main" id="{A1A303A8-0E88-4B61-8BBA-8CFA39C7D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173" y="4267200"/>
            <a:ext cx="2133599" cy="990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new subject:</a:t>
            </a:r>
          </a:p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itchFamily="18" charset="0"/>
              </a:rPr>
              <a:t>different</a:t>
            </a: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 scanner/protocol</a:t>
            </a:r>
            <a:endParaRPr lang="en-US" altLang="fi-FI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054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Generative methods: Gaussian mixture model</a:t>
            </a:r>
            <a:endParaRPr lang="en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9B41D6-4EDA-49BE-A0F6-FC1594AB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4" y="1926175"/>
            <a:ext cx="3962397" cy="31207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716D9C-48F6-4219-A8C5-F90627501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74" y="2651544"/>
            <a:ext cx="1727126" cy="1595284"/>
          </a:xfrm>
          <a:prstGeom prst="rect">
            <a:avLst/>
          </a:prstGeom>
        </p:spPr>
      </p:pic>
      <p:sp>
        <p:nvSpPr>
          <p:cNvPr id="13" name="Text Box 17">
            <a:extLst>
              <a:ext uri="{FF2B5EF4-FFF2-40B4-BE49-F238E27FC236}">
                <a16:creationId xmlns:a16="http://schemas.microsoft.com/office/drawing/2014/main" id="{D5777E50-A667-4562-B69B-C7C8444D7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173" y="4267200"/>
            <a:ext cx="2133599" cy="990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new subject:</a:t>
            </a:r>
          </a:p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itchFamily="18" charset="0"/>
              </a:rPr>
              <a:t>different</a:t>
            </a: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 scanner/protocol</a:t>
            </a:r>
            <a:endParaRPr lang="en-US" altLang="fi-FI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261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Generative methods: Gaussian mixture model</a:t>
            </a:r>
            <a:endParaRPr lang="en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9B41D6-4EDA-49BE-A0F6-FC1594AB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3" y="1926175"/>
            <a:ext cx="3962399" cy="31207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716D9C-48F6-4219-A8C5-F90627501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74" y="2651544"/>
            <a:ext cx="1727126" cy="15952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479E8B-9CB2-43DD-B80C-85DCB220D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726" y="1849975"/>
            <a:ext cx="2492016" cy="2085277"/>
          </a:xfrm>
          <a:prstGeom prst="rect">
            <a:avLst/>
          </a:prstGeom>
        </p:spPr>
      </p:pic>
      <p:sp>
        <p:nvSpPr>
          <p:cNvPr id="7" name="AutoShape 15">
            <a:extLst>
              <a:ext uri="{FF2B5EF4-FFF2-40B4-BE49-F238E27FC236}">
                <a16:creationId xmlns:a16="http://schemas.microsoft.com/office/drawing/2014/main" id="{E42F4BF0-623F-46C1-AB87-3E8FC8DC9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764372"/>
            <a:ext cx="122895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8548BB-BDE8-405A-BCAB-436A369A4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612" y="4724400"/>
            <a:ext cx="2490417" cy="2085278"/>
          </a:xfrm>
          <a:prstGeom prst="rect">
            <a:avLst/>
          </a:prstGeom>
        </p:spPr>
      </p:pic>
      <p:sp>
        <p:nvSpPr>
          <p:cNvPr id="9" name="AutoShape 15">
            <a:extLst>
              <a:ext uri="{FF2B5EF4-FFF2-40B4-BE49-F238E27FC236}">
                <a16:creationId xmlns:a16="http://schemas.microsoft.com/office/drawing/2014/main" id="{C13C8438-0692-4D81-A5CC-A18DD14C680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135009" y="5791199"/>
            <a:ext cx="234234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10" name="AutoShape 15">
            <a:extLst>
              <a:ext uri="{FF2B5EF4-FFF2-40B4-BE49-F238E27FC236}">
                <a16:creationId xmlns:a16="http://schemas.microsoft.com/office/drawing/2014/main" id="{54F258C1-BF74-4B8B-A155-ACFA939B78E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477848" y="4124460"/>
            <a:ext cx="87510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C8165C-318F-485B-8413-BFAF15824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6075" y="5073646"/>
            <a:ext cx="1849327" cy="1708157"/>
          </a:xfrm>
          <a:prstGeom prst="rect">
            <a:avLst/>
          </a:prstGeom>
        </p:spPr>
      </p:pic>
      <p:sp>
        <p:nvSpPr>
          <p:cNvPr id="22" name="Text Box 17">
            <a:extLst>
              <a:ext uri="{FF2B5EF4-FFF2-40B4-BE49-F238E27FC236}">
                <a16:creationId xmlns:a16="http://schemas.microsoft.com/office/drawing/2014/main" id="{5E546B0D-4743-43FF-9E88-8BAF846A2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173" y="4267200"/>
            <a:ext cx="2133599" cy="990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new subject:</a:t>
            </a:r>
          </a:p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itchFamily="18" charset="0"/>
              </a:rPr>
              <a:t>different</a:t>
            </a: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 scanner/protocol</a:t>
            </a:r>
            <a:endParaRPr lang="en-US" altLang="fi-FI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836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569D7FE-2308-4E0A-9399-30F140582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075" y="5073646"/>
            <a:ext cx="1849327" cy="170815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Gaussian mixture model</a:t>
            </a:r>
            <a:endParaRPr lang="en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9B41D6-4EDA-49BE-A0F6-FC1594AB7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3" y="1926175"/>
            <a:ext cx="3962399" cy="31207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716D9C-48F6-4219-A8C5-F90627501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74" y="2651544"/>
            <a:ext cx="1727126" cy="15952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479E8B-9CB2-43DD-B80C-85DCB220D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726" y="1849975"/>
            <a:ext cx="2492016" cy="2085277"/>
          </a:xfrm>
          <a:prstGeom prst="rect">
            <a:avLst/>
          </a:prstGeom>
        </p:spPr>
      </p:pic>
      <p:sp>
        <p:nvSpPr>
          <p:cNvPr id="7" name="AutoShape 15">
            <a:extLst>
              <a:ext uri="{FF2B5EF4-FFF2-40B4-BE49-F238E27FC236}">
                <a16:creationId xmlns:a16="http://schemas.microsoft.com/office/drawing/2014/main" id="{E42F4BF0-623F-46C1-AB87-3E8FC8DC9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764372"/>
            <a:ext cx="122895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8548BB-BDE8-405A-BCAB-436A369A4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9612" y="4724400"/>
            <a:ext cx="2490417" cy="2085278"/>
          </a:xfrm>
          <a:prstGeom prst="rect">
            <a:avLst/>
          </a:prstGeom>
        </p:spPr>
      </p:pic>
      <p:sp>
        <p:nvSpPr>
          <p:cNvPr id="10" name="AutoShape 15">
            <a:extLst>
              <a:ext uri="{FF2B5EF4-FFF2-40B4-BE49-F238E27FC236}">
                <a16:creationId xmlns:a16="http://schemas.microsoft.com/office/drawing/2014/main" id="{54F258C1-BF74-4B8B-A155-ACFA939B78E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477848" y="4124460"/>
            <a:ext cx="87510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0FB074-00CB-46EE-AFF5-72B55F4A4A64}"/>
              </a:ext>
            </a:extLst>
          </p:cNvPr>
          <p:cNvSpPr txBox="1"/>
          <p:nvPr/>
        </p:nvSpPr>
        <p:spPr bwMode="auto">
          <a:xfrm>
            <a:off x="2236473" y="632811"/>
            <a:ext cx="4419599" cy="814991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r>
              <a:rPr lang="en-US" sz="2000" dirty="0">
                <a:solidFill>
                  <a:srgbClr val="0000FF"/>
                </a:solidFill>
              </a:rPr>
              <a:t>Adaptive!</a:t>
            </a:r>
          </a:p>
          <a:p>
            <a:pPr>
              <a:buClr>
                <a:schemeClr val="tx1"/>
              </a:buClr>
              <a:buSzPct val="75000"/>
              <a:defRPr/>
            </a:pPr>
            <a:r>
              <a:rPr lang="en-US" sz="2000" dirty="0">
                <a:solidFill>
                  <a:srgbClr val="0000FF"/>
                </a:solidFill>
              </a:rPr>
              <a:t>No matching training data needed!</a:t>
            </a:r>
          </a:p>
        </p:txBody>
      </p:sp>
      <p:pic>
        <p:nvPicPr>
          <p:cNvPr id="14" name="Picture 13" descr="smiley.jpeg">
            <a:extLst>
              <a:ext uri="{FF2B5EF4-FFF2-40B4-BE49-F238E27FC236}">
                <a16:creationId xmlns:a16="http://schemas.microsoft.com/office/drawing/2014/main" id="{ACCA0C39-7538-4533-8A84-F187220BE7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" y="503618"/>
            <a:ext cx="971550" cy="944182"/>
          </a:xfrm>
          <a:prstGeom prst="rect">
            <a:avLst/>
          </a:prstGeom>
        </p:spPr>
      </p:pic>
      <p:sp>
        <p:nvSpPr>
          <p:cNvPr id="16" name="AutoShape 15">
            <a:extLst>
              <a:ext uri="{FF2B5EF4-FFF2-40B4-BE49-F238E27FC236}">
                <a16:creationId xmlns:a16="http://schemas.microsoft.com/office/drawing/2014/main" id="{C302CE4F-2C70-4936-8C57-E81386E0FFE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135009" y="5791199"/>
            <a:ext cx="234234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11840DB6-F96E-47DC-A2EC-C46095478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173" y="4267200"/>
            <a:ext cx="2133599" cy="990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new subject:</a:t>
            </a:r>
          </a:p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itchFamily="18" charset="0"/>
              </a:rPr>
              <a:t>different</a:t>
            </a: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 scanner/protocol</a:t>
            </a:r>
            <a:endParaRPr lang="en-US" altLang="fi-FI" dirty="0">
              <a:latin typeface="Times New Roman" pitchFamily="18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2DBB915-9C34-47ED-96DE-0F731C802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24051" y="457200"/>
            <a:ext cx="1011843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74C0E3-03A3-4DD8-BC78-E270500A3C6A}"/>
              </a:ext>
            </a:extLst>
          </p:cNvPr>
          <p:cNvSpPr txBox="1"/>
          <p:nvPr/>
        </p:nvSpPr>
        <p:spPr bwMode="auto">
          <a:xfrm>
            <a:off x="8790478" y="586391"/>
            <a:ext cx="2944322" cy="838200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endParaRPr lang="en-GB" sz="2000" dirty="0">
              <a:solidFill>
                <a:srgbClr val="0000FF"/>
              </a:solidFill>
            </a:endParaRPr>
          </a:p>
          <a:p>
            <a:pPr>
              <a:buClr>
                <a:schemeClr val="tx1"/>
              </a:buClr>
              <a:buSzPct val="75000"/>
              <a:defRPr/>
            </a:pPr>
            <a:r>
              <a:rPr lang="en-GB" sz="2000" dirty="0">
                <a:solidFill>
                  <a:srgbClr val="0000FF"/>
                </a:solidFill>
              </a:rPr>
              <a:t>Slow because of image-specific optimization</a:t>
            </a:r>
            <a:endParaRPr lang="en-US" sz="2000" dirty="0">
              <a:solidFill>
                <a:srgbClr val="0000FF"/>
              </a:solidFill>
            </a:endParaRPr>
          </a:p>
          <a:p>
            <a:pPr>
              <a:buClr>
                <a:schemeClr val="tx1"/>
              </a:buClr>
              <a:buSzPct val="75000"/>
              <a:defRPr/>
            </a:pP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347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:\Users\elena\AppData\Local\Temp\Rar$DR02.659\fullLabeledCropp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3" y="2886078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 descr="C:\Users\elena\AppData\Local\Temp\Rar$DR02.494\freeSurferMRICropp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3" y="2895603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dirty="0"/>
              <a:t>Generative models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2057400"/>
            <a:ext cx="8686800" cy="4419600"/>
          </a:xfrm>
        </p:spPr>
        <p:txBody>
          <a:bodyPr/>
          <a:lstStyle/>
          <a:p>
            <a:pPr lvl="1" eaLnBrk="1" hangingPunct="1">
              <a:buFontTx/>
              <a:buChar char="–"/>
            </a:pPr>
            <a:r>
              <a:rPr lang="en-US" altLang="fi-FI" sz="2200" dirty="0"/>
              <a:t>A probabilistic model of how an MRI image is formed</a:t>
            </a:r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None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r>
              <a:rPr lang="en-US" altLang="fi-FI" sz="2200" dirty="0"/>
              <a:t>The model depends on some parameters</a:t>
            </a:r>
          </a:p>
          <a:p>
            <a:pPr lvl="1" eaLnBrk="1" hangingPunct="1">
              <a:buFontTx/>
              <a:buChar char="–"/>
            </a:pPr>
            <a:r>
              <a:rPr lang="en-US" altLang="fi-FI" sz="2200" dirty="0"/>
              <a:t>Appropriate values      can be estimated</a:t>
            </a:r>
          </a:p>
        </p:txBody>
      </p:sp>
      <p:sp>
        <p:nvSpPr>
          <p:cNvPr id="20486" name="Text Box 12"/>
          <p:cNvSpPr txBox="1">
            <a:spLocks noChangeArrowheads="1"/>
          </p:cNvSpPr>
          <p:nvPr/>
        </p:nvSpPr>
        <p:spPr bwMode="auto">
          <a:xfrm>
            <a:off x="2286000" y="4079878"/>
            <a:ext cx="175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solidFill>
                  <a:srgbClr val="0099FF"/>
                </a:solidFill>
                <a:latin typeface="Times New Roman" pitchFamily="18" charset="0"/>
              </a:rPr>
              <a:t>“anatomical model”</a:t>
            </a:r>
            <a:endParaRPr lang="en-US" altLang="fi-FI" dirty="0">
              <a:latin typeface="Times New Roman" pitchFamily="18" charset="0"/>
            </a:endParaRPr>
          </a:p>
        </p:txBody>
      </p:sp>
      <p:sp>
        <p:nvSpPr>
          <p:cNvPr id="20487" name="AutoShape 13"/>
          <p:cNvSpPr>
            <a:spLocks noChangeArrowheads="1"/>
          </p:cNvSpPr>
          <p:nvPr/>
        </p:nvSpPr>
        <p:spPr bwMode="auto">
          <a:xfrm>
            <a:off x="2514600" y="3851275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20488" name="Text Box 14"/>
          <p:cNvSpPr txBox="1">
            <a:spLocks noChangeArrowheads="1"/>
          </p:cNvSpPr>
          <p:nvPr/>
        </p:nvSpPr>
        <p:spPr bwMode="auto">
          <a:xfrm>
            <a:off x="6019800" y="4095753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>
                <a:solidFill>
                  <a:srgbClr val="0099FF"/>
                </a:solidFill>
                <a:latin typeface="Times New Roman" pitchFamily="18" charset="0"/>
              </a:rPr>
              <a:t>“imaging model”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20489" name="AutoShape 15"/>
          <p:cNvSpPr>
            <a:spLocks noChangeArrowheads="1"/>
          </p:cNvSpPr>
          <p:nvPr/>
        </p:nvSpPr>
        <p:spPr bwMode="auto">
          <a:xfrm>
            <a:off x="6248400" y="3867150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20490" name="Text Box 17"/>
          <p:cNvSpPr txBox="1">
            <a:spLocks noChangeArrowheads="1"/>
          </p:cNvSpPr>
          <p:nvPr/>
        </p:nvSpPr>
        <p:spPr bwMode="auto">
          <a:xfrm>
            <a:off x="8039100" y="4762500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MRI image 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20491" name="Text Box 17"/>
          <p:cNvSpPr txBox="1">
            <a:spLocks noChangeArrowheads="1"/>
          </p:cNvSpPr>
          <p:nvPr/>
        </p:nvSpPr>
        <p:spPr bwMode="auto">
          <a:xfrm>
            <a:off x="4076700" y="4752975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Label image  </a:t>
            </a:r>
            <a:endParaRPr lang="en-US" altLang="fi-FI">
              <a:latin typeface="Times New Roman" pitchFamily="18" charset="0"/>
            </a:endParaRPr>
          </a:p>
        </p:txBody>
      </p:sp>
      <p:pic>
        <p:nvPicPr>
          <p:cNvPr id="20492" name="Picture 7" descr="C:\Users\elena\AppData\Local\Temp\Rar$DR04.983\pics\e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1813" y="4773613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Picture 13" descr="C:\Users\elena\AppData\Local\Temp\Rar$DR29.664\pics\eq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14978" y="4773613"/>
            <a:ext cx="3524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Picture 17" descr="C:\Users\elena\AppData\Local\Temp\Rar$DR83.440\pics\eq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3406775"/>
            <a:ext cx="9715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5" name="Picture 18" descr="C:\Users\elena\AppData\Local\Temp\Rar$DR83.008\pics\eq1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390900"/>
            <a:ext cx="13716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6" name="Picture 19" descr="C:\Users\elena\AppData\Local\Temp\Rar$DR85.318\pics\eq16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2403" y="5665788"/>
            <a:ext cx="19526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7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02228" y="6126163"/>
            <a:ext cx="1825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C:\Users\elena\AppData\Local\Temp\Rar$DR02.659\fullLabeledCropp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3" y="2886078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 descr="C:\Users\elena\AppData\Local\Temp\Rar$DR02.494\freeSurferMRICropp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3" y="2895603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dirty="0"/>
              <a:t>Generative models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2057400"/>
            <a:ext cx="8686800" cy="4419600"/>
          </a:xfrm>
        </p:spPr>
        <p:txBody>
          <a:bodyPr/>
          <a:lstStyle/>
          <a:p>
            <a:pPr lvl="1" eaLnBrk="1" hangingPunct="1">
              <a:buFontTx/>
              <a:buChar char="–"/>
            </a:pPr>
            <a:r>
              <a:rPr lang="en-US" altLang="fi-FI" sz="2200" dirty="0"/>
              <a:t>A probabilistic model of how an MRI image is formed</a:t>
            </a:r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None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r>
              <a:rPr lang="en-US" altLang="fi-FI" sz="2200" dirty="0"/>
              <a:t>The model depends on some parameters</a:t>
            </a:r>
          </a:p>
          <a:p>
            <a:pPr lvl="1" eaLnBrk="1" hangingPunct="1">
              <a:buFontTx/>
              <a:buChar char="–"/>
            </a:pPr>
            <a:r>
              <a:rPr lang="en-US" altLang="fi-FI" sz="2200" dirty="0"/>
              <a:t>Appropriate values      can be estimated</a:t>
            </a:r>
          </a:p>
        </p:txBody>
      </p:sp>
      <p:sp>
        <p:nvSpPr>
          <p:cNvPr id="21510" name="Text Box 12"/>
          <p:cNvSpPr txBox="1">
            <a:spLocks noChangeArrowheads="1"/>
          </p:cNvSpPr>
          <p:nvPr/>
        </p:nvSpPr>
        <p:spPr bwMode="auto">
          <a:xfrm>
            <a:off x="2286000" y="4079878"/>
            <a:ext cx="175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solidFill>
                  <a:srgbClr val="0099FF"/>
                </a:solidFill>
                <a:latin typeface="Times New Roman" pitchFamily="18" charset="0"/>
              </a:rPr>
              <a:t>“anatomical model”</a:t>
            </a:r>
            <a:endParaRPr lang="en-US" altLang="fi-FI" dirty="0">
              <a:latin typeface="Times New Roman" pitchFamily="18" charset="0"/>
            </a:endParaRPr>
          </a:p>
        </p:txBody>
      </p:sp>
      <p:sp>
        <p:nvSpPr>
          <p:cNvPr id="21511" name="AutoShape 13"/>
          <p:cNvSpPr>
            <a:spLocks noChangeArrowheads="1"/>
          </p:cNvSpPr>
          <p:nvPr/>
        </p:nvSpPr>
        <p:spPr bwMode="auto">
          <a:xfrm>
            <a:off x="2514600" y="3851275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21512" name="Text Box 14"/>
          <p:cNvSpPr txBox="1">
            <a:spLocks noChangeArrowheads="1"/>
          </p:cNvSpPr>
          <p:nvPr/>
        </p:nvSpPr>
        <p:spPr bwMode="auto">
          <a:xfrm>
            <a:off x="6019800" y="4095753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>
                <a:solidFill>
                  <a:srgbClr val="0099FF"/>
                </a:solidFill>
                <a:latin typeface="Times New Roman" pitchFamily="18" charset="0"/>
              </a:rPr>
              <a:t>“imaging model”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21513" name="AutoShape 15"/>
          <p:cNvSpPr>
            <a:spLocks noChangeArrowheads="1"/>
          </p:cNvSpPr>
          <p:nvPr/>
        </p:nvSpPr>
        <p:spPr bwMode="auto">
          <a:xfrm>
            <a:off x="6248400" y="3867150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21514" name="Text Box 17"/>
          <p:cNvSpPr txBox="1">
            <a:spLocks noChangeArrowheads="1"/>
          </p:cNvSpPr>
          <p:nvPr/>
        </p:nvSpPr>
        <p:spPr bwMode="auto">
          <a:xfrm>
            <a:off x="8039100" y="4762500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MRI image 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21515" name="Text Box 17"/>
          <p:cNvSpPr txBox="1">
            <a:spLocks noChangeArrowheads="1"/>
          </p:cNvSpPr>
          <p:nvPr/>
        </p:nvSpPr>
        <p:spPr bwMode="auto">
          <a:xfrm>
            <a:off x="4076700" y="4752975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Label image  </a:t>
            </a:r>
            <a:endParaRPr lang="en-US" altLang="fi-FI">
              <a:latin typeface="Times New Roman" pitchFamily="18" charset="0"/>
            </a:endParaRPr>
          </a:p>
        </p:txBody>
      </p:sp>
      <p:pic>
        <p:nvPicPr>
          <p:cNvPr id="21516" name="Picture 7" descr="C:\Users\elena\AppData\Local\Temp\Rar$DR04.983\pics\e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1813" y="4773613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13" descr="C:\Users\elena\AppData\Local\Temp\Rar$DR29.664\pics\eq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14978" y="4773613"/>
            <a:ext cx="3524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7" descr="C:\Users\elena\AppData\Local\Temp\Rar$DR83.440\pics\eq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3406775"/>
            <a:ext cx="9715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18" descr="C:\Users\elena\AppData\Local\Temp\Rar$DR83.008\pics\eq1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390900"/>
            <a:ext cx="13716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19" descr="C:\Users\elena\AppData\Local\Temp\Rar$DR85.318\pics\eq16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2403" y="5665788"/>
            <a:ext cx="19526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02228" y="6126163"/>
            <a:ext cx="1825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522" name="Straight Connector 2"/>
          <p:cNvCxnSpPr>
            <a:cxnSpLocks noChangeShapeType="1"/>
          </p:cNvCxnSpPr>
          <p:nvPr/>
        </p:nvCxnSpPr>
        <p:spPr bwMode="auto">
          <a:xfrm>
            <a:off x="6172200" y="0"/>
            <a:ext cx="0" cy="6858000"/>
          </a:xfrm>
          <a:prstGeom prst="line">
            <a:avLst/>
          </a:prstGeom>
          <a:noFill/>
          <a:ln w="127000" algn="ctr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2419B42-D18F-4980-B330-D1A4DB5E2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247900"/>
            <a:ext cx="4834890" cy="37719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79F4FD-71A6-4C2E-B537-5A8C4335E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Uncertainty in input and output?</a:t>
            </a:r>
            <a:endParaRPr lang="en-FI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9036AC-4A80-4308-AF17-437DDD49B45A}"/>
              </a:ext>
            </a:extLst>
          </p:cNvPr>
          <p:cNvGrpSpPr/>
          <p:nvPr/>
        </p:nvGrpSpPr>
        <p:grpSpPr>
          <a:xfrm>
            <a:off x="3733800" y="1981200"/>
            <a:ext cx="5105400" cy="4038600"/>
            <a:chOff x="3733800" y="1981200"/>
            <a:chExt cx="5105400" cy="403860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3508126-13AF-4F6C-89BD-6842162AEF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33800" y="6019800"/>
              <a:ext cx="5105400" cy="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2890B01-0512-48EA-8273-42A7B48E053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733800" y="1981200"/>
              <a:ext cx="0" cy="403860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A5CFB9D-6B47-4FE5-9CB2-44214E705019}"/>
              </a:ext>
            </a:extLst>
          </p:cNvPr>
          <p:cNvSpPr txBox="1"/>
          <p:nvPr/>
        </p:nvSpPr>
        <p:spPr>
          <a:xfrm>
            <a:off x="8382000" y="610766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intensity</a:t>
            </a:r>
            <a:endParaRPr lang="en-FI" sz="1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EAD3EA-7142-484D-8BD0-69F0449295A9}"/>
              </a:ext>
            </a:extLst>
          </p:cNvPr>
          <p:cNvSpPr txBox="1"/>
          <p:nvPr/>
        </p:nvSpPr>
        <p:spPr>
          <a:xfrm>
            <a:off x="2514600" y="22860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prediction</a:t>
            </a:r>
            <a:endParaRPr lang="en-FI" sz="1800" dirty="0"/>
          </a:p>
        </p:txBody>
      </p:sp>
    </p:spTree>
    <p:extLst>
      <p:ext uri="{BB962C8B-B14F-4D97-AF65-F5344CB8AC3E}">
        <p14:creationId xmlns:p14="http://schemas.microsoft.com/office/powerpoint/2010/main" val="1292751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C:\Users\elena\AppData\Local\Temp\Rar$DR02.659\fullLabeledCropp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3" y="2057403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 descr="C:\Users\elena\AppData\Local\Temp\Rar$DR02.494\freeSurferMRICropp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5078" y="2057403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17"/>
          <p:cNvSpPr txBox="1">
            <a:spLocks noChangeArrowheads="1"/>
          </p:cNvSpPr>
          <p:nvPr/>
        </p:nvSpPr>
        <p:spPr bwMode="auto">
          <a:xfrm>
            <a:off x="2528888" y="3943350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MRI image 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2253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i-FI"/>
              <a:t>Segmentation = inverse problem</a:t>
            </a:r>
          </a:p>
        </p:txBody>
      </p:sp>
      <p:sp>
        <p:nvSpPr>
          <p:cNvPr id="22534" name="AutoShape 15"/>
          <p:cNvSpPr>
            <a:spLocks noChangeArrowheads="1"/>
          </p:cNvSpPr>
          <p:nvPr/>
        </p:nvSpPr>
        <p:spPr bwMode="auto">
          <a:xfrm>
            <a:off x="5119688" y="3429003"/>
            <a:ext cx="1600200" cy="396875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22535" name="Text Box 17"/>
          <p:cNvSpPr txBox="1">
            <a:spLocks noChangeArrowheads="1"/>
          </p:cNvSpPr>
          <p:nvPr/>
        </p:nvSpPr>
        <p:spPr bwMode="auto">
          <a:xfrm>
            <a:off x="7270750" y="3943350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Label image  </a:t>
            </a:r>
            <a:endParaRPr lang="en-US" altLang="fi-FI">
              <a:latin typeface="Times New Roman" pitchFamily="18" charset="0"/>
            </a:endParaRPr>
          </a:p>
        </p:txBody>
      </p:sp>
      <p:pic>
        <p:nvPicPr>
          <p:cNvPr id="22536" name="Picture 3" descr="C:\Users\koen\AppData\Local\Microsoft\Windows\Temporary Internet Files\Content.IE5\9B2OF0X0\MCj0438002000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829050"/>
            <a:ext cx="21018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828800" y="54102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  <a:buSzPct val="75000"/>
              <a:defRPr/>
            </a:pPr>
            <a:r>
              <a:rPr lang="en-US" sz="2200" kern="0" dirty="0">
                <a:solidFill>
                  <a:srgbClr val="000000"/>
                </a:solidFill>
                <a:latin typeface="+mn-lt"/>
              </a:rPr>
              <a:t>The posterior distribution                 is given by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</a:rPr>
              <a:t>Bayes</a:t>
            </a:r>
            <a:r>
              <a:rPr lang="en-US" sz="2200" kern="0" dirty="0">
                <a:solidFill>
                  <a:srgbClr val="000000"/>
                </a:solidFill>
                <a:latin typeface="+mn-lt"/>
              </a:rPr>
              <a:t> rule:</a:t>
            </a:r>
          </a:p>
        </p:txBody>
      </p:sp>
      <p:pic>
        <p:nvPicPr>
          <p:cNvPr id="22538" name="Picture 7" descr="C:\Users\elena\AppData\Local\Temp\Rar$DR04.983\pics\eq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3025" y="39624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3" descr="C:\Users\elena\AppData\Local\Temp\Rar$DR29.664\pics\eq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86803" y="3935413"/>
            <a:ext cx="3524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61188" y="4524375"/>
            <a:ext cx="34671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62600" y="5437188"/>
            <a:ext cx="11239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2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95603" y="5867403"/>
            <a:ext cx="3941763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C:\Users\elena\AppData\Local\Temp\Rar$DR02.659\fullLabeledCropp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3" y="2057403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2" descr="C:\Users\elena\AppData\Local\Temp\Rar$DR02.494\freeSurferMRICropp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5078" y="2057403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17"/>
          <p:cNvSpPr txBox="1">
            <a:spLocks noChangeArrowheads="1"/>
          </p:cNvSpPr>
          <p:nvPr/>
        </p:nvSpPr>
        <p:spPr bwMode="auto">
          <a:xfrm>
            <a:off x="2528888" y="3943350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MRI image 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235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i-FI"/>
              <a:t>Segmentation = inverse problem</a:t>
            </a:r>
          </a:p>
        </p:txBody>
      </p:sp>
      <p:sp>
        <p:nvSpPr>
          <p:cNvPr id="23558" name="AutoShape 15"/>
          <p:cNvSpPr>
            <a:spLocks noChangeArrowheads="1"/>
          </p:cNvSpPr>
          <p:nvPr/>
        </p:nvSpPr>
        <p:spPr bwMode="auto">
          <a:xfrm>
            <a:off x="5119688" y="3429003"/>
            <a:ext cx="1600200" cy="396875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23559" name="Text Box 17"/>
          <p:cNvSpPr txBox="1">
            <a:spLocks noChangeArrowheads="1"/>
          </p:cNvSpPr>
          <p:nvPr/>
        </p:nvSpPr>
        <p:spPr bwMode="auto">
          <a:xfrm>
            <a:off x="7270750" y="3943350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Label image  </a:t>
            </a:r>
            <a:endParaRPr lang="en-US" altLang="fi-FI">
              <a:latin typeface="Times New Roman" pitchFamily="18" charset="0"/>
            </a:endParaRPr>
          </a:p>
        </p:txBody>
      </p:sp>
      <p:pic>
        <p:nvPicPr>
          <p:cNvPr id="23560" name="Picture 3" descr="C:\Users\koen\AppData\Local\Microsoft\Windows\Temporary Internet Files\Content.IE5\9B2OF0X0\MCj0438002000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829050"/>
            <a:ext cx="21018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828800" y="54102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  <a:buSzPct val="75000"/>
              <a:defRPr/>
            </a:pPr>
            <a:r>
              <a:rPr lang="en-US" sz="2200" kern="0" dirty="0">
                <a:solidFill>
                  <a:srgbClr val="000000"/>
                </a:solidFill>
                <a:latin typeface="+mn-lt"/>
              </a:rPr>
              <a:t>The posterior distribution                 is given by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</a:rPr>
              <a:t>Bayes</a:t>
            </a:r>
            <a:r>
              <a:rPr lang="en-US" sz="2200" kern="0" dirty="0">
                <a:solidFill>
                  <a:srgbClr val="000000"/>
                </a:solidFill>
                <a:latin typeface="+mn-lt"/>
              </a:rPr>
              <a:t> rule:</a:t>
            </a:r>
          </a:p>
        </p:txBody>
      </p:sp>
      <p:pic>
        <p:nvPicPr>
          <p:cNvPr id="23562" name="Picture 7" descr="C:\Users\elena\AppData\Local\Temp\Rar$DR04.983\pics\eq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3025" y="39624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3" descr="C:\Users\elena\AppData\Local\Temp\Rar$DR29.664\pics\eq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86803" y="3935413"/>
            <a:ext cx="3524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61188" y="4524375"/>
            <a:ext cx="34671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62600" y="5437188"/>
            <a:ext cx="11239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6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95603" y="5867403"/>
            <a:ext cx="3941763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7" name="Freeform 15"/>
          <p:cNvSpPr>
            <a:spLocks/>
          </p:cNvSpPr>
          <p:nvPr/>
        </p:nvSpPr>
        <p:spPr bwMode="auto">
          <a:xfrm>
            <a:off x="4471988" y="5754688"/>
            <a:ext cx="1422400" cy="685800"/>
          </a:xfrm>
          <a:custGeom>
            <a:avLst/>
            <a:gdLst>
              <a:gd name="T0" fmla="*/ 715614 w 1422000"/>
              <a:gd name="T1" fmla="*/ 0 h 685799"/>
              <a:gd name="T2" fmla="*/ 0 w 1422000"/>
              <a:gd name="T3" fmla="*/ 342923 h 685799"/>
              <a:gd name="T4" fmla="*/ 715614 w 1422000"/>
              <a:gd name="T5" fmla="*/ 685822 h 685799"/>
              <a:gd name="T6" fmla="*/ 1431227 w 1422000"/>
              <a:gd name="T7" fmla="*/ 342923 h 685799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08247 w 1422000"/>
              <a:gd name="T13" fmla="*/ 100433 h 685799"/>
              <a:gd name="T14" fmla="*/ 1213753 w 1422000"/>
              <a:gd name="T15" fmla="*/ 585366 h 6857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22000" h="685799">
                <a:moveTo>
                  <a:pt x="0" y="342900"/>
                </a:moveTo>
                <a:lnTo>
                  <a:pt x="0" y="342900"/>
                </a:lnTo>
                <a:cubicBezTo>
                  <a:pt x="1" y="153521"/>
                  <a:pt x="318326" y="0"/>
                  <a:pt x="711000" y="1"/>
                </a:cubicBezTo>
                <a:cubicBezTo>
                  <a:pt x="711000" y="1"/>
                  <a:pt x="711000" y="1"/>
                  <a:pt x="711000" y="1"/>
                </a:cubicBezTo>
                <a:cubicBezTo>
                  <a:pt x="1103675" y="1"/>
                  <a:pt x="1422001" y="153522"/>
                  <a:pt x="1422001" y="342901"/>
                </a:cubicBezTo>
                <a:cubicBezTo>
                  <a:pt x="1422001" y="342901"/>
                  <a:pt x="1422000" y="342901"/>
                  <a:pt x="1422000" y="342901"/>
                </a:cubicBezTo>
                <a:lnTo>
                  <a:pt x="1422001" y="342902"/>
                </a:lnTo>
                <a:cubicBezTo>
                  <a:pt x="1422001" y="532280"/>
                  <a:pt x="1103675" y="685801"/>
                  <a:pt x="711001" y="685802"/>
                </a:cubicBezTo>
                <a:cubicBezTo>
                  <a:pt x="318326" y="685802"/>
                  <a:pt x="1" y="532280"/>
                  <a:pt x="1" y="342902"/>
                </a:cubicBezTo>
                <a:cubicBezTo>
                  <a:pt x="0" y="342901"/>
                  <a:pt x="1" y="342901"/>
                  <a:pt x="1" y="342901"/>
                </a:cubicBezTo>
                <a:lnTo>
                  <a:pt x="0" y="342900"/>
                </a:lnTo>
                <a:close/>
              </a:path>
            </a:pathLst>
          </a:custGeom>
          <a:noFill/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108360" tIns="63360" rIns="108360" bIns="63360" anchor="ctr" anchorCtr="1"/>
          <a:lstStyle/>
          <a:p>
            <a:endParaRPr lang="en-US"/>
          </a:p>
        </p:txBody>
      </p:sp>
      <p:sp>
        <p:nvSpPr>
          <p:cNvPr id="23568" name="TextBox 16"/>
          <p:cNvSpPr txBox="1">
            <a:spLocks noChangeArrowheads="1"/>
          </p:cNvSpPr>
          <p:nvPr/>
        </p:nvSpPr>
        <p:spPr bwMode="auto">
          <a:xfrm>
            <a:off x="2411416" y="5716591"/>
            <a:ext cx="2617787" cy="46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eaLnBrk="1" hangingPunct="1">
              <a:spcBef>
                <a:spcPts val="700"/>
              </a:spcBef>
              <a:buClr>
                <a:schemeClr val="tx1"/>
              </a:buClr>
              <a:buSzPct val="75000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fi-FI" sz="2400">
                <a:solidFill>
                  <a:srgbClr val="0000FF"/>
                </a:solidFill>
                <a:ea typeface="WenQuanYi Micro Hei"/>
                <a:cs typeface="Lohit Hindi"/>
              </a:rPr>
              <a:t>imaging model</a:t>
            </a:r>
          </a:p>
        </p:txBody>
      </p:sp>
      <p:sp>
        <p:nvSpPr>
          <p:cNvPr id="23569" name="Freeform 15"/>
          <p:cNvSpPr>
            <a:spLocks/>
          </p:cNvSpPr>
          <p:nvPr/>
        </p:nvSpPr>
        <p:spPr bwMode="auto">
          <a:xfrm>
            <a:off x="5859463" y="5791200"/>
            <a:ext cx="914400" cy="685800"/>
          </a:xfrm>
          <a:custGeom>
            <a:avLst/>
            <a:gdLst>
              <a:gd name="T0" fmla="*/ 457200 w 914400"/>
              <a:gd name="T1" fmla="*/ 0 h 685799"/>
              <a:gd name="T2" fmla="*/ 0 w 914400"/>
              <a:gd name="T3" fmla="*/ 342923 h 685799"/>
              <a:gd name="T4" fmla="*/ 457200 w 914400"/>
              <a:gd name="T5" fmla="*/ 685822 h 685799"/>
              <a:gd name="T6" fmla="*/ 914400 w 914400"/>
              <a:gd name="T7" fmla="*/ 342923 h 685799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133911 w 914400"/>
              <a:gd name="T13" fmla="*/ 100433 h 685799"/>
              <a:gd name="T14" fmla="*/ 780489 w 914400"/>
              <a:gd name="T15" fmla="*/ 585366 h 6857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0" h="685799">
                <a:moveTo>
                  <a:pt x="0" y="342900"/>
                </a:moveTo>
                <a:lnTo>
                  <a:pt x="0" y="342900"/>
                </a:lnTo>
                <a:cubicBezTo>
                  <a:pt x="0" y="153521"/>
                  <a:pt x="204695" y="0"/>
                  <a:pt x="457200" y="1"/>
                </a:cubicBezTo>
                <a:cubicBezTo>
                  <a:pt x="457200" y="1"/>
                  <a:pt x="457200" y="1"/>
                  <a:pt x="457200" y="1"/>
                </a:cubicBezTo>
                <a:cubicBezTo>
                  <a:pt x="709705" y="1"/>
                  <a:pt x="914401" y="153522"/>
                  <a:pt x="914401" y="342901"/>
                </a:cubicBezTo>
                <a:cubicBezTo>
                  <a:pt x="914401" y="342901"/>
                  <a:pt x="914400" y="342901"/>
                  <a:pt x="914400" y="342901"/>
                </a:cubicBezTo>
                <a:lnTo>
                  <a:pt x="914401" y="342902"/>
                </a:lnTo>
                <a:cubicBezTo>
                  <a:pt x="914401" y="532280"/>
                  <a:pt x="709705" y="685801"/>
                  <a:pt x="457201" y="685802"/>
                </a:cubicBezTo>
                <a:cubicBezTo>
                  <a:pt x="204696" y="685802"/>
                  <a:pt x="1" y="532280"/>
                  <a:pt x="1" y="342902"/>
                </a:cubicBezTo>
                <a:cubicBezTo>
                  <a:pt x="0" y="342901"/>
                  <a:pt x="1" y="342901"/>
                  <a:pt x="1" y="342901"/>
                </a:cubicBezTo>
                <a:lnTo>
                  <a:pt x="0" y="342900"/>
                </a:lnTo>
                <a:close/>
              </a:path>
            </a:pathLst>
          </a:custGeom>
          <a:noFill/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108360" tIns="63360" rIns="108360" bIns="63360" anchor="ctr" anchorCtr="1"/>
          <a:lstStyle/>
          <a:p>
            <a:endParaRPr lang="en-US"/>
          </a:p>
        </p:txBody>
      </p:sp>
      <p:sp>
        <p:nvSpPr>
          <p:cNvPr id="23570" name="TextBox 16"/>
          <p:cNvSpPr txBox="1">
            <a:spLocks noChangeArrowheads="1"/>
          </p:cNvSpPr>
          <p:nvPr/>
        </p:nvSpPr>
        <p:spPr bwMode="auto">
          <a:xfrm>
            <a:off x="6773866" y="5792791"/>
            <a:ext cx="2141537" cy="82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eaLnBrk="1" hangingPunct="1">
              <a:spcBef>
                <a:spcPts val="700"/>
              </a:spcBef>
              <a:buClr>
                <a:schemeClr val="tx1"/>
              </a:buClr>
              <a:buSzPct val="75000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fi-FI" sz="2400" dirty="0">
                <a:solidFill>
                  <a:srgbClr val="0000FF"/>
                </a:solidFill>
                <a:ea typeface="WenQuanYi Micro Hei"/>
                <a:cs typeface="Lohit Hindi"/>
              </a:rPr>
              <a:t>anatomical model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>
            <a:extLst>
              <a:ext uri="{FF2B5EF4-FFF2-40B4-BE49-F238E27FC236}">
                <a16:creationId xmlns:a16="http://schemas.microsoft.com/office/drawing/2014/main" id="{E8A45059-8DC7-4C0D-AFA5-9BE61F72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1912941"/>
            <a:ext cx="2058988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id="{B6DFA9A1-9AC7-463C-AFD5-C052C9E92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914525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2">
            <a:extLst>
              <a:ext uri="{FF2B5EF4-FFF2-40B4-BE49-F238E27FC236}">
                <a16:creationId xmlns:a16="http://schemas.microsoft.com/office/drawing/2014/main" id="{4B295ABB-0180-4B77-A669-B11E6E62DD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FI"/>
              <a:t>Gaussian mixture model</a:t>
            </a:r>
          </a:p>
        </p:txBody>
      </p:sp>
      <p:sp>
        <p:nvSpPr>
          <p:cNvPr id="23557" name="Text Box 12">
            <a:extLst>
              <a:ext uri="{FF2B5EF4-FFF2-40B4-BE49-F238E27FC236}">
                <a16:creationId xmlns:a16="http://schemas.microsoft.com/office/drawing/2014/main" id="{71CEFD0C-4116-40B2-9CA6-70D1EDA37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124203"/>
            <a:ext cx="175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FI" sz="2400" dirty="0">
                <a:solidFill>
                  <a:srgbClr val="0099FF"/>
                </a:solidFill>
                <a:latin typeface="Times New Roman" panose="02020603050405020304" pitchFamily="18" charset="0"/>
              </a:rPr>
              <a:t>“anatomical model”</a:t>
            </a:r>
            <a:endParaRPr lang="en-US" altLang="en-FI" dirty="0">
              <a:latin typeface="Times New Roman" panose="02020603050405020304" pitchFamily="18" charset="0"/>
            </a:endParaRPr>
          </a:p>
        </p:txBody>
      </p:sp>
      <p:sp>
        <p:nvSpPr>
          <p:cNvPr id="23558" name="AutoShape 13">
            <a:extLst>
              <a:ext uri="{FF2B5EF4-FFF2-40B4-BE49-F238E27FC236}">
                <a16:creationId xmlns:a16="http://schemas.microsoft.com/office/drawing/2014/main" id="{96A00250-4573-42D5-89BE-EFE45FFF1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895600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i-FI" altLang="en-FI"/>
          </a:p>
        </p:txBody>
      </p:sp>
      <p:sp>
        <p:nvSpPr>
          <p:cNvPr id="23559" name="Text Box 14">
            <a:extLst>
              <a:ext uri="{FF2B5EF4-FFF2-40B4-BE49-F238E27FC236}">
                <a16:creationId xmlns:a16="http://schemas.microsoft.com/office/drawing/2014/main" id="{EC2AD5A1-AA9B-4E5A-9879-DDDD562B7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140078"/>
            <a:ext cx="175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FI" sz="2400">
                <a:solidFill>
                  <a:srgbClr val="0099FF"/>
                </a:solidFill>
                <a:latin typeface="Times New Roman" panose="02020603050405020304" pitchFamily="18" charset="0"/>
              </a:rPr>
              <a:t>“imaging model”</a:t>
            </a:r>
            <a:endParaRPr lang="en-US" altLang="en-FI">
              <a:latin typeface="Times New Roman" panose="02020603050405020304" pitchFamily="18" charset="0"/>
            </a:endParaRPr>
          </a:p>
        </p:txBody>
      </p:sp>
      <p:sp>
        <p:nvSpPr>
          <p:cNvPr id="23560" name="AutoShape 15">
            <a:extLst>
              <a:ext uri="{FF2B5EF4-FFF2-40B4-BE49-F238E27FC236}">
                <a16:creationId xmlns:a16="http://schemas.microsoft.com/office/drawing/2014/main" id="{0C3B7801-9EE0-4779-A640-45FE8D9A5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911475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i-FI" altLang="en-FI"/>
          </a:p>
        </p:txBody>
      </p:sp>
      <p:sp>
        <p:nvSpPr>
          <p:cNvPr id="23561" name="Text Box 17">
            <a:extLst>
              <a:ext uri="{FF2B5EF4-FFF2-40B4-BE49-F238E27FC236}">
                <a16:creationId xmlns:a16="http://schemas.microsoft.com/office/drawing/2014/main" id="{8F95E3B6-EC2B-44E2-86C4-8D60B9A33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100" y="3819525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FI" sz="2000">
                <a:solidFill>
                  <a:schemeClr val="tx1"/>
                </a:solidFill>
                <a:latin typeface="Times New Roman" panose="02020603050405020304" pitchFamily="18" charset="0"/>
              </a:rPr>
              <a:t>  MRI image </a:t>
            </a:r>
            <a:endParaRPr lang="en-US" altLang="en-FI">
              <a:latin typeface="Times New Roman" panose="02020603050405020304" pitchFamily="18" charset="0"/>
            </a:endParaRPr>
          </a:p>
        </p:txBody>
      </p:sp>
      <p:sp>
        <p:nvSpPr>
          <p:cNvPr id="23562" name="Text Box 17">
            <a:extLst>
              <a:ext uri="{FF2B5EF4-FFF2-40B4-BE49-F238E27FC236}">
                <a16:creationId xmlns:a16="http://schemas.microsoft.com/office/drawing/2014/main" id="{56C9118E-3605-4EE4-8EFA-91BAD2EAB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700" y="3810000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FI" sz="2000">
                <a:solidFill>
                  <a:schemeClr val="tx1"/>
                </a:solidFill>
                <a:latin typeface="Times New Roman" panose="02020603050405020304" pitchFamily="18" charset="0"/>
              </a:rPr>
              <a:t>  Label image  </a:t>
            </a:r>
            <a:endParaRPr lang="en-US" altLang="en-FI">
              <a:latin typeface="Times New Roman" panose="02020603050405020304" pitchFamily="18" charset="0"/>
            </a:endParaRPr>
          </a:p>
        </p:txBody>
      </p:sp>
      <p:pic>
        <p:nvPicPr>
          <p:cNvPr id="23563" name="Picture 7" descr="C:\Users\elena\AppData\Local\Temp\Rar$DR04.983\pics\eq2.png">
            <a:extLst>
              <a:ext uri="{FF2B5EF4-FFF2-40B4-BE49-F238E27FC236}">
                <a16:creationId xmlns:a16="http://schemas.microsoft.com/office/drawing/2014/main" id="{957D120B-401E-4381-B943-D5FE3102F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813" y="3821113"/>
            <a:ext cx="419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3" descr="C:\Users\elena\AppData\Local\Temp\Rar$DR29.664\pics\eq7.png">
            <a:extLst>
              <a:ext uri="{FF2B5EF4-FFF2-40B4-BE49-F238E27FC236}">
                <a16:creationId xmlns:a16="http://schemas.microsoft.com/office/drawing/2014/main" id="{6005A565-4549-402B-8B08-072D021C4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8" y="3821113"/>
            <a:ext cx="352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7" descr="C:\Users\elena\AppData\Local\Temp\Rar$DR83.440\pics\eq12.png">
            <a:extLst>
              <a:ext uri="{FF2B5EF4-FFF2-40B4-BE49-F238E27FC236}">
                <a16:creationId xmlns:a16="http://schemas.microsoft.com/office/drawing/2014/main" id="{649CD706-CA40-4213-B49B-93D095E0B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4275"/>
            <a:ext cx="9715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8" descr="C:\Users\elena\AppData\Local\Temp\Rar$DR83.008\pics\eq13.png">
            <a:extLst>
              <a:ext uri="{FF2B5EF4-FFF2-40B4-BE49-F238E27FC236}">
                <a16:creationId xmlns:a16="http://schemas.microsoft.com/office/drawing/2014/main" id="{3EDC8FD8-9AFC-4147-9CDD-8B6716912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38400"/>
            <a:ext cx="1371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5">
            <a:extLst>
              <a:ext uri="{FF2B5EF4-FFF2-40B4-BE49-F238E27FC236}">
                <a16:creationId xmlns:a16="http://schemas.microsoft.com/office/drawing/2014/main" id="{EA86661C-74EA-46F7-AC04-E893B3A7A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3" y="4419600"/>
            <a:ext cx="28987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0F3A6A38-DE79-4624-BA82-ACF6A005B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486400"/>
            <a:ext cx="48768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You can’t segment 40+ brain structures with this…</a:t>
            </a:r>
            <a:endParaRPr lang="en-US" altLang="fi-FI" sz="2400" b="1" i="1" u="sng" kern="0" dirty="0">
              <a:solidFill>
                <a:srgbClr val="00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dirty="0"/>
              <a:t>Anatomical model</a:t>
            </a:r>
          </a:p>
        </p:txBody>
      </p:sp>
      <p:pic>
        <p:nvPicPr>
          <p:cNvPr id="72707" name="Picture 2" descr="C:\Users\elena\AppData\Local\Temp\Rar$DR02.494\freeSurferMRICropp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3" y="1905003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3" descr="C:\Users\elena\AppData\Local\Temp\Rar$DR02.659\fullLabeledCropp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9078" y="1895478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12"/>
          <p:cNvSpPr txBox="1">
            <a:spLocks noChangeArrowheads="1"/>
          </p:cNvSpPr>
          <p:nvPr/>
        </p:nvSpPr>
        <p:spPr bwMode="auto">
          <a:xfrm>
            <a:off x="2286000" y="3124203"/>
            <a:ext cx="175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solidFill>
                  <a:srgbClr val="0099FF"/>
                </a:solidFill>
                <a:latin typeface="Times New Roman" pitchFamily="18" charset="0"/>
              </a:rPr>
              <a:t>“anatomical model”</a:t>
            </a:r>
            <a:endParaRPr lang="en-US" altLang="fi-FI" dirty="0">
              <a:latin typeface="Times New Roman" pitchFamily="18" charset="0"/>
            </a:endParaRPr>
          </a:p>
        </p:txBody>
      </p:sp>
      <p:sp>
        <p:nvSpPr>
          <p:cNvPr id="72710" name="AutoShape 13"/>
          <p:cNvSpPr>
            <a:spLocks noChangeArrowheads="1"/>
          </p:cNvSpPr>
          <p:nvPr/>
        </p:nvSpPr>
        <p:spPr bwMode="auto">
          <a:xfrm>
            <a:off x="2514600" y="2895600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72711" name="Text Box 14"/>
          <p:cNvSpPr txBox="1">
            <a:spLocks noChangeArrowheads="1"/>
          </p:cNvSpPr>
          <p:nvPr/>
        </p:nvSpPr>
        <p:spPr bwMode="auto">
          <a:xfrm>
            <a:off x="6019800" y="3140078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>
                <a:solidFill>
                  <a:srgbClr val="0099FF"/>
                </a:solidFill>
                <a:latin typeface="Times New Roman" pitchFamily="18" charset="0"/>
              </a:rPr>
              <a:t>“imaging model”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72712" name="AutoShape 15"/>
          <p:cNvSpPr>
            <a:spLocks noChangeArrowheads="1"/>
          </p:cNvSpPr>
          <p:nvPr/>
        </p:nvSpPr>
        <p:spPr bwMode="auto">
          <a:xfrm>
            <a:off x="6248400" y="2911475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72713" name="Text Box 17"/>
          <p:cNvSpPr txBox="1">
            <a:spLocks noChangeArrowheads="1"/>
          </p:cNvSpPr>
          <p:nvPr/>
        </p:nvSpPr>
        <p:spPr bwMode="auto">
          <a:xfrm>
            <a:off x="8039100" y="3819525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MRI image 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72714" name="Text Box 17"/>
          <p:cNvSpPr txBox="1">
            <a:spLocks noChangeArrowheads="1"/>
          </p:cNvSpPr>
          <p:nvPr/>
        </p:nvSpPr>
        <p:spPr bwMode="auto">
          <a:xfrm>
            <a:off x="4076700" y="3810000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Label image  </a:t>
            </a:r>
            <a:endParaRPr lang="en-US" altLang="fi-FI">
              <a:latin typeface="Times New Roman" pitchFamily="18" charset="0"/>
            </a:endParaRPr>
          </a:p>
        </p:txBody>
      </p:sp>
      <p:pic>
        <p:nvPicPr>
          <p:cNvPr id="72715" name="Picture 7" descr="C:\Users\elena\AppData\Local\Temp\Rar$DR04.983\pics\e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1813" y="3821113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6" name="Picture 13" descr="C:\Users\elena\AppData\Local\Temp\Rar$DR29.664\pics\eq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14978" y="3821113"/>
            <a:ext cx="3524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7" name="Picture 17" descr="C:\Users\elena\AppData\Local\Temp\Rar$DR83.440\pics\eq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2454275"/>
            <a:ext cx="9715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8" name="Picture 18" descr="C:\Users\elena\AppData\Local\Temp\Rar$DR83.008\pics\eq1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2438400"/>
            <a:ext cx="13716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ounded Rectangle 15"/>
          <p:cNvSpPr/>
          <p:nvPr/>
        </p:nvSpPr>
        <p:spPr>
          <a:xfrm>
            <a:off x="6172200" y="1857375"/>
            <a:ext cx="4267200" cy="2590800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  <a:defRPr/>
            </a:pPr>
            <a:endParaRPr lang="en-US"/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3962400" y="4800600"/>
            <a:ext cx="6705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  <a:defRPr/>
            </a:pPr>
            <a:r>
              <a:rPr lang="en-US" sz="2200" kern="0" dirty="0">
                <a:solidFill>
                  <a:srgbClr val="000000"/>
                </a:solidFill>
                <a:latin typeface="+mn-lt"/>
              </a:rPr>
              <a:t>The parameters        are the location of mesh nodes in an atlas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  <a:defRPr/>
            </a:pPr>
            <a:r>
              <a:rPr lang="en-US" sz="2200" kern="0" dirty="0">
                <a:solidFill>
                  <a:srgbClr val="000000"/>
                </a:solidFill>
                <a:latin typeface="+mn-lt"/>
              </a:rPr>
              <a:t>Deformation prior</a:t>
            </a:r>
          </a:p>
        </p:txBody>
      </p:sp>
      <p:pic>
        <p:nvPicPr>
          <p:cNvPr id="72721" name="Picture 21" descr="F:\SummerSchoolOnRegistrationInImageAnalysisAndComputerGraphics2012\equations\eq13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45955" y="4904099"/>
            <a:ext cx="258763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2" name="Picture 22" descr="F:\SummerSchoolOnRegistrationInImageAnalysisAndComputerGraphics2012\equations\eq1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08517" y="5595941"/>
            <a:ext cx="6969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3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22450" y="4322766"/>
            <a:ext cx="23812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7">
            <a:extLst>
              <a:ext uri="{FF2B5EF4-FFF2-40B4-BE49-F238E27FC236}">
                <a16:creationId xmlns:a16="http://schemas.microsoft.com/office/drawing/2014/main" id="{1021870C-7A3D-46CA-B06B-398F282FB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6400800"/>
            <a:ext cx="44196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[Van Leemput TMI 2009]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dirty="0"/>
              <a:t>Imaging model</a:t>
            </a:r>
          </a:p>
        </p:txBody>
      </p:sp>
      <p:pic>
        <p:nvPicPr>
          <p:cNvPr id="73731" name="Picture 2" descr="C:\Users\elena\AppData\Local\Temp\Rar$DR02.494\freeSurferMRICropp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3" y="1905003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3" descr="C:\Users\elena\AppData\Local\Temp\Rar$DR02.659\fullLabeledCropp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9078" y="1895478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Text Box 12"/>
          <p:cNvSpPr txBox="1">
            <a:spLocks noChangeArrowheads="1"/>
          </p:cNvSpPr>
          <p:nvPr/>
        </p:nvSpPr>
        <p:spPr bwMode="auto">
          <a:xfrm>
            <a:off x="2286000" y="3124203"/>
            <a:ext cx="175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solidFill>
                  <a:srgbClr val="0099FF"/>
                </a:solidFill>
                <a:latin typeface="Times New Roman" pitchFamily="18" charset="0"/>
              </a:rPr>
              <a:t>“anatomical model”</a:t>
            </a:r>
            <a:endParaRPr lang="en-US" altLang="fi-FI" dirty="0">
              <a:latin typeface="Times New Roman" pitchFamily="18" charset="0"/>
            </a:endParaRPr>
          </a:p>
        </p:txBody>
      </p:sp>
      <p:sp>
        <p:nvSpPr>
          <p:cNvPr id="73734" name="AutoShape 13"/>
          <p:cNvSpPr>
            <a:spLocks noChangeArrowheads="1"/>
          </p:cNvSpPr>
          <p:nvPr/>
        </p:nvSpPr>
        <p:spPr bwMode="auto">
          <a:xfrm>
            <a:off x="2514600" y="2895600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73735" name="Text Box 14"/>
          <p:cNvSpPr txBox="1">
            <a:spLocks noChangeArrowheads="1"/>
          </p:cNvSpPr>
          <p:nvPr/>
        </p:nvSpPr>
        <p:spPr bwMode="auto">
          <a:xfrm>
            <a:off x="6019800" y="3140078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>
                <a:solidFill>
                  <a:srgbClr val="0099FF"/>
                </a:solidFill>
                <a:latin typeface="Times New Roman" pitchFamily="18" charset="0"/>
              </a:rPr>
              <a:t>“imaging model”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73736" name="AutoShape 15"/>
          <p:cNvSpPr>
            <a:spLocks noChangeArrowheads="1"/>
          </p:cNvSpPr>
          <p:nvPr/>
        </p:nvSpPr>
        <p:spPr bwMode="auto">
          <a:xfrm>
            <a:off x="6248400" y="2911475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73737" name="Text Box 17"/>
          <p:cNvSpPr txBox="1">
            <a:spLocks noChangeArrowheads="1"/>
          </p:cNvSpPr>
          <p:nvPr/>
        </p:nvSpPr>
        <p:spPr bwMode="auto">
          <a:xfrm>
            <a:off x="8039100" y="3819525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MRI image 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73738" name="Text Box 17"/>
          <p:cNvSpPr txBox="1">
            <a:spLocks noChangeArrowheads="1"/>
          </p:cNvSpPr>
          <p:nvPr/>
        </p:nvSpPr>
        <p:spPr bwMode="auto">
          <a:xfrm>
            <a:off x="4076700" y="3810000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Label image  </a:t>
            </a:r>
            <a:endParaRPr lang="en-US" altLang="fi-FI">
              <a:latin typeface="Times New Roman" pitchFamily="18" charset="0"/>
            </a:endParaRPr>
          </a:p>
        </p:txBody>
      </p:sp>
      <p:pic>
        <p:nvPicPr>
          <p:cNvPr id="73739" name="Picture 7" descr="C:\Users\elena\AppData\Local\Temp\Rar$DR04.983\pics\e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1813" y="3821113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3" descr="C:\Users\elena\AppData\Local\Temp\Rar$DR29.664\pics\eq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14978" y="3821113"/>
            <a:ext cx="3524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1" name="Picture 17" descr="C:\Users\elena\AppData\Local\Temp\Rar$DR83.440\pics\eq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2454275"/>
            <a:ext cx="9715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2" name="Picture 18" descr="C:\Users\elena\AppData\Local\Temp\Rar$DR83.008\pics\eq1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2438400"/>
            <a:ext cx="13716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4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86800" y="4641850"/>
            <a:ext cx="145415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5" name="Text Box 20"/>
          <p:cNvSpPr txBox="1">
            <a:spLocks noChangeArrowheads="1"/>
          </p:cNvSpPr>
          <p:nvPr/>
        </p:nvSpPr>
        <p:spPr bwMode="auto">
          <a:xfrm>
            <a:off x="7772403" y="5337178"/>
            <a:ext cx="2381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3366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fi-FI" sz="3200" b="1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73746" name="Text Box 9"/>
          <p:cNvSpPr txBox="1">
            <a:spLocks noChangeArrowheads="1"/>
          </p:cNvSpPr>
          <p:nvPr/>
        </p:nvSpPr>
        <p:spPr bwMode="auto">
          <a:xfrm>
            <a:off x="5562600" y="6081713"/>
            <a:ext cx="221138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 eaLnBrk="1" hangingPunct="1">
              <a:lnSpc>
                <a:spcPct val="93000"/>
              </a:lnSpc>
              <a:buClr>
                <a:srgbClr val="003366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fi-FI" sz="2200">
                <a:solidFill>
                  <a:srgbClr val="0099FF"/>
                </a:solidFill>
              </a:rPr>
              <a:t>Gaussian mixture model</a:t>
            </a:r>
          </a:p>
        </p:txBody>
      </p:sp>
      <p:sp>
        <p:nvSpPr>
          <p:cNvPr id="73747" name="Text Box 10"/>
          <p:cNvSpPr txBox="1">
            <a:spLocks noChangeArrowheads="1"/>
          </p:cNvSpPr>
          <p:nvPr/>
        </p:nvSpPr>
        <p:spPr bwMode="auto">
          <a:xfrm>
            <a:off x="8397878" y="6096000"/>
            <a:ext cx="234632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 eaLnBrk="1" hangingPunct="1">
              <a:lnSpc>
                <a:spcPct val="93000"/>
              </a:lnSpc>
              <a:buClr>
                <a:srgbClr val="003366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fi-FI" sz="2200">
                <a:solidFill>
                  <a:srgbClr val="0099FF"/>
                </a:solidFill>
              </a:rPr>
              <a:t>parametric bias field model</a:t>
            </a:r>
          </a:p>
        </p:txBody>
      </p:sp>
      <p:pic>
        <p:nvPicPr>
          <p:cNvPr id="73748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91203" y="4648200"/>
            <a:ext cx="1700213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362200" y="1855788"/>
            <a:ext cx="3886200" cy="25908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437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i-FI" dirty="0"/>
              <a:t>“Inverting” the model</a:t>
            </a:r>
          </a:p>
        </p:txBody>
      </p:sp>
      <p:pic>
        <p:nvPicPr>
          <p:cNvPr id="80899" name="Picture 2" descr="E:\MICI_10May2013\fig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1400" y="1905000"/>
            <a:ext cx="5664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2" name="Text Box 17"/>
          <p:cNvSpPr txBox="1">
            <a:spLocks noChangeArrowheads="1"/>
          </p:cNvSpPr>
          <p:nvPr/>
        </p:nvSpPr>
        <p:spPr bwMode="auto">
          <a:xfrm>
            <a:off x="6248400" y="6400800"/>
            <a:ext cx="27432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>
                <a:solidFill>
                  <a:schemeClr val="tx1"/>
                </a:solidFill>
                <a:latin typeface="Times New Roman" pitchFamily="18" charset="0"/>
              </a:rPr>
              <a:t>3T multi-contrast scan </a:t>
            </a:r>
            <a:endParaRPr lang="en-US" altLang="fi-FI" sz="2400">
              <a:latin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D3B9F9-F2CA-4BB0-91AC-B1F3DD856E38}"/>
              </a:ext>
            </a:extLst>
          </p:cNvPr>
          <p:cNvGrpSpPr/>
          <p:nvPr/>
        </p:nvGrpSpPr>
        <p:grpSpPr>
          <a:xfrm>
            <a:off x="914400" y="2514600"/>
            <a:ext cx="2008187" cy="3736978"/>
            <a:chOff x="1573216" y="2895600"/>
            <a:chExt cx="2008187" cy="3736978"/>
          </a:xfrm>
        </p:grpSpPr>
        <p:pic>
          <p:nvPicPr>
            <p:cNvPr id="80900" name="Picture 2" descr="E:\MICI_10May2013\Siemens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90703" y="3124200"/>
              <a:ext cx="1554163" cy="153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901" name="Text Box 17"/>
            <p:cNvSpPr txBox="1">
              <a:spLocks noChangeArrowheads="1"/>
            </p:cNvSpPr>
            <p:nvPr/>
          </p:nvSpPr>
          <p:spPr bwMode="auto">
            <a:xfrm>
              <a:off x="1676400" y="4387850"/>
              <a:ext cx="1752600" cy="14795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itchFamily="2" charset="2"/>
                <a:buNone/>
              </a:pPr>
              <a:r>
                <a:rPr lang="en-US" altLang="fi-FI" sz="1600" dirty="0">
                  <a:solidFill>
                    <a:schemeClr val="tx1"/>
                  </a:solidFill>
                  <a:latin typeface="Times New Roman" pitchFamily="18" charset="0"/>
                </a:rPr>
                <a:t>1.5T T1-weighted scans</a:t>
              </a:r>
            </a:p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itchFamily="2" charset="2"/>
                <a:buNone/>
              </a:pPr>
              <a:r>
                <a:rPr lang="en-US" altLang="fi-FI" sz="1600" dirty="0">
                  <a:solidFill>
                    <a:schemeClr val="tx1"/>
                  </a:solidFill>
                  <a:latin typeface="Times New Roman" pitchFamily="18" charset="0"/>
                </a:rPr>
                <a:t>with manual delineations </a:t>
              </a:r>
            </a:p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itchFamily="2" charset="2"/>
                <a:buNone/>
              </a:pPr>
              <a:r>
                <a:rPr lang="en-US" altLang="fi-FI" sz="1600" dirty="0">
                  <a:solidFill>
                    <a:schemeClr val="tx1"/>
                  </a:solidFill>
                  <a:latin typeface="Times New Roman" pitchFamily="18" charset="0"/>
                </a:rPr>
                <a:t>(20 subjects)</a:t>
              </a:r>
            </a:p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itchFamily="2" charset="2"/>
                <a:buNone/>
              </a:pPr>
              <a:endParaRPr lang="en-US" altLang="fi-FI" sz="2400" dirty="0">
                <a:latin typeface="Times New Roman" pitchFamily="18" charset="0"/>
              </a:endParaRPr>
            </a:p>
          </p:txBody>
        </p:sp>
        <p:sp>
          <p:nvSpPr>
            <p:cNvPr id="80903" name="TextBox 16"/>
            <p:cNvSpPr txBox="1">
              <a:spLocks noChangeArrowheads="1"/>
            </p:cNvSpPr>
            <p:nvPr/>
          </p:nvSpPr>
          <p:spPr bwMode="auto">
            <a:xfrm>
              <a:off x="1573216" y="6172203"/>
              <a:ext cx="2008187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5000" rIns="90000" bIns="45000">
              <a:spAutoFit/>
            </a:bodyPr>
            <a:lstStyle/>
            <a:p>
              <a:pPr eaLnBrk="1" hangingPunct="1">
                <a:spcBef>
                  <a:spcPts val="700"/>
                </a:spcBef>
                <a:buClr>
                  <a:schemeClr val="tx1"/>
                </a:buClr>
                <a:buSzPct val="75000"/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altLang="fi-FI" sz="2400" dirty="0">
                  <a:solidFill>
                    <a:srgbClr val="0000FF"/>
                  </a:solidFill>
                  <a:ea typeface="WenQuanYi Micro Hei"/>
                  <a:cs typeface="Lohit Hindi"/>
                </a:rPr>
                <a:t>Training data</a:t>
              </a:r>
            </a:p>
          </p:txBody>
        </p:sp>
        <p:sp>
          <p:nvSpPr>
            <p:cNvPr id="80904" name="Rectangle 1"/>
            <p:cNvSpPr>
              <a:spLocks noChangeArrowheads="1"/>
            </p:cNvSpPr>
            <p:nvPr/>
          </p:nvSpPr>
          <p:spPr bwMode="auto">
            <a:xfrm>
              <a:off x="1573216" y="2895600"/>
              <a:ext cx="2008187" cy="3048000"/>
            </a:xfrm>
            <a:prstGeom prst="rect">
              <a:avLst/>
            </a:prstGeom>
            <a:noFill/>
            <a:ln w="34925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itchFamily="2" charset="2"/>
                <a:buNone/>
              </a:pPr>
              <a:endParaRPr lang="fi-FI" altLang="fi-FI"/>
            </a:p>
          </p:txBody>
        </p:sp>
      </p:grpSp>
      <p:sp>
        <p:nvSpPr>
          <p:cNvPr id="80905" name="AutoShape 15"/>
          <p:cNvSpPr>
            <a:spLocks noChangeArrowheads="1"/>
          </p:cNvSpPr>
          <p:nvPr/>
        </p:nvSpPr>
        <p:spPr bwMode="auto">
          <a:xfrm>
            <a:off x="3124200" y="4098925"/>
            <a:ext cx="1600200" cy="396875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304800" y="6477000"/>
            <a:ext cx="27432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Puonti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NeuroImage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2016]</a:t>
            </a:r>
            <a:endParaRPr lang="en-US" altLang="fi-FI" sz="2400" i="1" dirty="0">
              <a:latin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CAB601-B72D-46B6-8CA7-A1D53CE5BD03}"/>
              </a:ext>
            </a:extLst>
          </p:cNvPr>
          <p:cNvSpPr txBox="1"/>
          <p:nvPr/>
        </p:nvSpPr>
        <p:spPr bwMode="auto">
          <a:xfrm>
            <a:off x="3276600" y="2667000"/>
            <a:ext cx="1181100" cy="1279526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Clr>
                <a:schemeClr val="tx1"/>
              </a:buClr>
              <a:buSzPct val="75000"/>
              <a:defRPr/>
            </a:pPr>
            <a:r>
              <a:rPr lang="en-US" sz="2000" dirty="0">
                <a:solidFill>
                  <a:srgbClr val="0000FF"/>
                </a:solidFill>
              </a:rPr>
              <a:t>~10min (CPU)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4" name="Picture 13" descr="fscortex.png">
            <a:extLst>
              <a:ext uri="{FF2B5EF4-FFF2-40B4-BE49-F238E27FC236}">
                <a16:creationId xmlns:a16="http://schemas.microsoft.com/office/drawing/2014/main" id="{66AE2679-F58D-419B-B897-D69D93EFE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7754" y="11373"/>
            <a:ext cx="1806715" cy="180671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494FC51-F49D-4041-9313-F02700FAB6A9}"/>
              </a:ext>
            </a:extLst>
          </p:cNvPr>
          <p:cNvSpPr/>
          <p:nvPr/>
        </p:nvSpPr>
        <p:spPr>
          <a:xfrm>
            <a:off x="7452154" y="531167"/>
            <a:ext cx="28956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http://freesurfer.net/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i-FI" dirty="0"/>
              <a:t>Adding pathology into the mix…</a:t>
            </a:r>
            <a:endParaRPr lang="fi-FI" altLang="fi-FI" dirty="0"/>
          </a:p>
        </p:txBody>
      </p:sp>
      <p:pic>
        <p:nvPicPr>
          <p:cNvPr id="4198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3150" y="1981200"/>
            <a:ext cx="1827234" cy="224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4950" y="4532636"/>
            <a:ext cx="1827982" cy="224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2766" y="1981200"/>
            <a:ext cx="1827234" cy="224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">
            <a:extLst>
              <a:ext uri="{FF2B5EF4-FFF2-40B4-BE49-F238E27FC236}">
                <a16:creationId xmlns:a16="http://schemas.microsoft.com/office/drawing/2014/main" id="{ABC4A19A-AEEC-454F-8CD3-141C94A16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482" y="3276600"/>
            <a:ext cx="551212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200150" lvl="2" indent="-285750" eaLnBrk="1" hangingPunct="1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en-US" altLang="fi-FI" sz="2400" dirty="0">
                <a:solidFill>
                  <a:srgbClr val="000000"/>
                </a:solidFill>
              </a:rPr>
              <a:t>Tissue contrast depends on hardware and pulse sequence</a:t>
            </a:r>
          </a:p>
          <a:p>
            <a:pPr marL="1200150" lvl="2" indent="-285750" eaLnBrk="1" hangingPunct="1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en-US" altLang="fi-FI" sz="2400" dirty="0">
                <a:solidFill>
                  <a:srgbClr val="000000"/>
                </a:solidFill>
              </a:rPr>
              <a:t>No standard protocol for clinical imaging (multimodal)</a:t>
            </a:r>
          </a:p>
          <a:p>
            <a:pPr lvl="2"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US" altLang="fi-FI" sz="2400" dirty="0">
              <a:solidFill>
                <a:srgbClr val="000000"/>
              </a:solidFill>
            </a:endParaRPr>
          </a:p>
          <a:p>
            <a:pPr marL="1200150" lvl="2" indent="-285750" eaLnBrk="1" hangingPunct="1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en-US" altLang="fi-FI" sz="2400" b="1" u="sng" dirty="0">
                <a:solidFill>
                  <a:srgbClr val="FF0000"/>
                </a:solidFill>
              </a:rPr>
              <a:t>Additional difficulty:</a:t>
            </a:r>
            <a:r>
              <a:rPr lang="en-US" altLang="fi-FI" sz="2400" dirty="0">
                <a:solidFill>
                  <a:srgbClr val="000000"/>
                </a:solidFill>
              </a:rPr>
              <a:t> Disease</a:t>
            </a:r>
            <a:r>
              <a:rPr lang="en-GB" altLang="fi-FI" sz="2400" dirty="0">
                <a:solidFill>
                  <a:srgbClr val="000000"/>
                </a:solidFill>
              </a:rPr>
              <a:t>-specific lesions</a:t>
            </a:r>
            <a:r>
              <a:rPr lang="en-US" altLang="fi-FI" sz="2400" dirty="0">
                <a:solidFill>
                  <a:srgbClr val="000000"/>
                </a:solidFill>
              </a:rPr>
              <a:t>!</a:t>
            </a:r>
          </a:p>
          <a:p>
            <a:pPr marL="1200150" lvl="2" indent="-285750" eaLnBrk="1" hangingPunct="1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endParaRPr lang="en-US" sz="2400" dirty="0"/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20AED984-6075-4CD0-8489-257D712ECF3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48963" y="4106865"/>
            <a:ext cx="990600" cy="396875"/>
          </a:xfrm>
          <a:prstGeom prst="rightArrow">
            <a:avLst>
              <a:gd name="adj1" fmla="val 50000"/>
              <a:gd name="adj2" fmla="val 150003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pic>
        <p:nvPicPr>
          <p:cNvPr id="16" name="Picture 2" descr="C:\Users\koen\AppData\Local\Microsoft\Windows\Temporary Internet Files\Content.IE5\QCX81QO0\MCj04344110000[1].wmf">
            <a:extLst>
              <a:ext uri="{FF2B5EF4-FFF2-40B4-BE49-F238E27FC236}">
                <a16:creationId xmlns:a16="http://schemas.microsoft.com/office/drawing/2014/main" id="{CC64EDFF-5D64-434D-8875-C82DC2200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88750" y="3429000"/>
            <a:ext cx="1625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3">
            <a:extLst>
              <a:ext uri="{FF2B5EF4-FFF2-40B4-BE49-F238E27FC236}">
                <a16:creationId xmlns:a16="http://schemas.microsoft.com/office/drawing/2014/main" id="{AEC0DC66-9860-47BC-AAF7-2D45CB460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062663"/>
            <a:ext cx="139475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dirty="0">
                <a:solidFill>
                  <a:srgbClr val="FF0000"/>
                </a:solidFill>
              </a:rPr>
              <a:t>Lesion</a:t>
            </a:r>
            <a:endParaRPr lang="en-US" altLang="fi-FI" sz="2000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37">
            <a:extLst>
              <a:ext uri="{FF2B5EF4-FFF2-40B4-BE49-F238E27FC236}">
                <a16:creationId xmlns:a16="http://schemas.microsoft.com/office/drawing/2014/main" id="{9BE3ECE6-0262-4370-B77A-F32D780BCDEB}"/>
              </a:ext>
            </a:extLst>
          </p:cNvPr>
          <p:cNvCxnSpPr>
            <a:cxnSpLocks noChangeShapeType="1"/>
            <a:endCxn id="17" idx="0"/>
          </p:cNvCxnSpPr>
          <p:nvPr/>
        </p:nvCxnSpPr>
        <p:spPr bwMode="auto">
          <a:xfrm flipH="1">
            <a:off x="2297575" y="5257803"/>
            <a:ext cx="1741026" cy="804863"/>
          </a:xfrm>
          <a:prstGeom prst="line">
            <a:avLst/>
          </a:prstGeom>
          <a:noFill/>
          <a:ln w="15875" algn="ctr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19" name="Straight Connector 37">
            <a:extLst>
              <a:ext uri="{FF2B5EF4-FFF2-40B4-BE49-F238E27FC236}">
                <a16:creationId xmlns:a16="http://schemas.microsoft.com/office/drawing/2014/main" id="{2FFF215F-9C92-4A10-A099-4061853E0F44}"/>
              </a:ext>
            </a:extLst>
          </p:cNvPr>
          <p:cNvCxnSpPr>
            <a:cxnSpLocks noChangeShapeType="1"/>
            <a:endCxn id="17" idx="0"/>
          </p:cNvCxnSpPr>
          <p:nvPr/>
        </p:nvCxnSpPr>
        <p:spPr bwMode="auto">
          <a:xfrm flipH="1">
            <a:off x="2297575" y="5943603"/>
            <a:ext cx="1891176" cy="119063"/>
          </a:xfrm>
          <a:prstGeom prst="line">
            <a:avLst/>
          </a:prstGeom>
          <a:noFill/>
          <a:ln w="15875" algn="ctr">
            <a:solidFill>
              <a:srgbClr val="0070C0"/>
            </a:solidFill>
            <a:round/>
            <a:headEnd/>
            <a:tailEnd/>
          </a:ln>
        </p:spPr>
      </p:cxnSp>
      <p:pic>
        <p:nvPicPr>
          <p:cNvPr id="23" name="Picture 22" descr="ouch.png">
            <a:extLst>
              <a:ext uri="{FF2B5EF4-FFF2-40B4-BE49-F238E27FC236}">
                <a16:creationId xmlns:a16="http://schemas.microsoft.com/office/drawing/2014/main" id="{7C3F37BC-3015-49F4-9983-4C097FB90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400" y="5750400"/>
            <a:ext cx="872676" cy="8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30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dirty="0"/>
              <a:t>Idea: alter the generative model</a:t>
            </a:r>
          </a:p>
        </p:txBody>
      </p:sp>
      <p:pic>
        <p:nvPicPr>
          <p:cNvPr id="72707" name="Picture 2" descr="C:\Users\elena\AppData\Local\Temp\Rar$DR02.494\freeSurferMRICropp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3" y="1905003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3" descr="C:\Users\elena\AppData\Local\Temp\Rar$DR02.659\fullLabeledCropp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9078" y="1895478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12"/>
          <p:cNvSpPr txBox="1">
            <a:spLocks noChangeArrowheads="1"/>
          </p:cNvSpPr>
          <p:nvPr/>
        </p:nvSpPr>
        <p:spPr bwMode="auto">
          <a:xfrm>
            <a:off x="2286000" y="3124203"/>
            <a:ext cx="175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solidFill>
                  <a:srgbClr val="0099FF"/>
                </a:solidFill>
                <a:latin typeface="Times New Roman" pitchFamily="18" charset="0"/>
              </a:rPr>
              <a:t>“anatomical model”</a:t>
            </a:r>
            <a:endParaRPr lang="en-US" altLang="fi-FI" dirty="0">
              <a:latin typeface="Times New Roman" pitchFamily="18" charset="0"/>
            </a:endParaRPr>
          </a:p>
        </p:txBody>
      </p:sp>
      <p:sp>
        <p:nvSpPr>
          <p:cNvPr id="72710" name="AutoShape 13"/>
          <p:cNvSpPr>
            <a:spLocks noChangeArrowheads="1"/>
          </p:cNvSpPr>
          <p:nvPr/>
        </p:nvSpPr>
        <p:spPr bwMode="auto">
          <a:xfrm>
            <a:off x="2514600" y="2895600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72711" name="Text Box 14"/>
          <p:cNvSpPr txBox="1">
            <a:spLocks noChangeArrowheads="1"/>
          </p:cNvSpPr>
          <p:nvPr/>
        </p:nvSpPr>
        <p:spPr bwMode="auto">
          <a:xfrm>
            <a:off x="6019800" y="3140078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>
                <a:solidFill>
                  <a:srgbClr val="0099FF"/>
                </a:solidFill>
                <a:latin typeface="Times New Roman" pitchFamily="18" charset="0"/>
              </a:rPr>
              <a:t>“imaging model”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72712" name="AutoShape 15"/>
          <p:cNvSpPr>
            <a:spLocks noChangeArrowheads="1"/>
          </p:cNvSpPr>
          <p:nvPr/>
        </p:nvSpPr>
        <p:spPr bwMode="auto">
          <a:xfrm>
            <a:off x="6248400" y="2911475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72713" name="Text Box 17"/>
          <p:cNvSpPr txBox="1">
            <a:spLocks noChangeArrowheads="1"/>
          </p:cNvSpPr>
          <p:nvPr/>
        </p:nvSpPr>
        <p:spPr bwMode="auto">
          <a:xfrm>
            <a:off x="8039100" y="3819525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MRI image 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72714" name="Text Box 17"/>
          <p:cNvSpPr txBox="1">
            <a:spLocks noChangeArrowheads="1"/>
          </p:cNvSpPr>
          <p:nvPr/>
        </p:nvSpPr>
        <p:spPr bwMode="auto">
          <a:xfrm>
            <a:off x="4076700" y="3810000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Label image  </a:t>
            </a:r>
            <a:endParaRPr lang="en-US" altLang="fi-FI">
              <a:latin typeface="Times New Roman" pitchFamily="18" charset="0"/>
            </a:endParaRPr>
          </a:p>
        </p:txBody>
      </p:sp>
      <p:pic>
        <p:nvPicPr>
          <p:cNvPr id="72715" name="Picture 7" descr="C:\Users\elena\AppData\Local\Temp\Rar$DR04.983\pics\e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1813" y="3821113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6" name="Picture 13" descr="C:\Users\elena\AppData\Local\Temp\Rar$DR29.664\pics\eq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14978" y="3821113"/>
            <a:ext cx="3524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7" name="Picture 17" descr="C:\Users\elena\AppData\Local\Temp\Rar$DR83.440\pics\eq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2454275"/>
            <a:ext cx="9715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8" name="Picture 18" descr="C:\Users\elena\AppData\Local\Temp\Rar$DR83.008\pics\eq1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2438400"/>
            <a:ext cx="13716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ounded Rectangle 15"/>
          <p:cNvSpPr/>
          <p:nvPr/>
        </p:nvSpPr>
        <p:spPr>
          <a:xfrm>
            <a:off x="6172200" y="1857375"/>
            <a:ext cx="4267200" cy="2590800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  <a:defRPr/>
            </a:pPr>
            <a:endParaRPr lang="en-US"/>
          </a:p>
        </p:txBody>
      </p:sp>
      <p:pic>
        <p:nvPicPr>
          <p:cNvPr id="72723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22450" y="4322766"/>
            <a:ext cx="23812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lesionMapMovie.gif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4861560" y="4317273"/>
            <a:ext cx="2377440" cy="2414016"/>
          </a:xfrm>
          <a:prstGeom prst="rect">
            <a:avLst/>
          </a:prstGeom>
        </p:spPr>
      </p:pic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4419603" y="5337178"/>
            <a:ext cx="2381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3366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fi-FI" sz="3200" b="1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F485F58A-C7E3-42D4-B11A-CB31A654F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838" y="5086350"/>
            <a:ext cx="299656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Use two anatomical models that are trained on different subjects! </a:t>
            </a:r>
          </a:p>
        </p:txBody>
      </p:sp>
      <p:pic>
        <p:nvPicPr>
          <p:cNvPr id="20" name="Picture 19" descr="yeah.png">
            <a:extLst>
              <a:ext uri="{FF2B5EF4-FFF2-40B4-BE49-F238E27FC236}">
                <a16:creationId xmlns:a16="http://schemas.microsoft.com/office/drawing/2014/main" id="{052A949C-B2C9-4526-AE9E-3D468F446C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0600" y="4267200"/>
            <a:ext cx="903696" cy="87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26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7530" y="4187952"/>
            <a:ext cx="17621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6330" y="4187952"/>
            <a:ext cx="1767873" cy="221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95130" y="4187952"/>
            <a:ext cx="1767873" cy="221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838200" y="1828800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en-US" sz="2200" dirty="0"/>
              <a:t>Radiate a brain tumor while sparing organs-at-risk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endParaRPr lang="en-US" sz="2200" dirty="0"/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en-US" sz="2200" dirty="0"/>
              <a:t>Need to know where these structures are</a:t>
            </a:r>
          </a:p>
        </p:txBody>
      </p:sp>
      <p:cxnSp>
        <p:nvCxnSpPr>
          <p:cNvPr id="22" name="Straight Arrow Connector 21"/>
          <p:cNvCxnSpPr>
            <a:stCxn id="23" idx="1"/>
          </p:cNvCxnSpPr>
          <p:nvPr/>
        </p:nvCxnSpPr>
        <p:spPr bwMode="auto">
          <a:xfrm rot="10800000">
            <a:off x="6400800" y="5181600"/>
            <a:ext cx="2133600" cy="1143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3" name="TextBox 22"/>
          <p:cNvSpPr txBox="1"/>
          <p:nvPr/>
        </p:nvSpPr>
        <p:spPr bwMode="auto">
          <a:xfrm>
            <a:off x="8534400" y="5105400"/>
            <a:ext cx="914400" cy="381000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algn="ctr">
              <a:buClr>
                <a:schemeClr val="tx1"/>
              </a:buClr>
              <a:buSzPct val="75000"/>
              <a:defRPr/>
            </a:pPr>
            <a:r>
              <a:rPr lang="en-US" altLang="fi-FI" sz="1800" dirty="0">
                <a:solidFill>
                  <a:srgbClr val="0000FF"/>
                </a:solidFill>
              </a:rPr>
              <a:t>tumor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31" name="Straight Arrow Connector 30"/>
          <p:cNvCxnSpPr>
            <a:stCxn id="35" idx="2"/>
          </p:cNvCxnSpPr>
          <p:nvPr/>
        </p:nvCxnSpPr>
        <p:spPr bwMode="auto">
          <a:xfrm rot="16200000" flipH="1">
            <a:off x="4305300" y="3695700"/>
            <a:ext cx="1600200" cy="1371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5" name="TextBox 34"/>
          <p:cNvSpPr txBox="1"/>
          <p:nvPr/>
        </p:nvSpPr>
        <p:spPr bwMode="auto">
          <a:xfrm>
            <a:off x="3657600" y="3200400"/>
            <a:ext cx="1524000" cy="381000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algn="ctr">
              <a:buClr>
                <a:schemeClr val="tx1"/>
              </a:buClr>
              <a:buSzPct val="75000"/>
              <a:defRPr/>
            </a:pPr>
            <a:r>
              <a:rPr lang="en-US" altLang="fi-FI" sz="1800" dirty="0">
                <a:solidFill>
                  <a:srgbClr val="0000FF"/>
                </a:solidFill>
              </a:rPr>
              <a:t>hippocampus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40" name="Straight Arrow Connector 39"/>
          <p:cNvCxnSpPr>
            <a:stCxn id="41" idx="2"/>
          </p:cNvCxnSpPr>
          <p:nvPr/>
        </p:nvCxnSpPr>
        <p:spPr bwMode="auto">
          <a:xfrm rot="5400000" flipH="1">
            <a:off x="5810250" y="5467350"/>
            <a:ext cx="1295400" cy="10287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41" name="TextBox 40"/>
          <p:cNvSpPr txBox="1"/>
          <p:nvPr/>
        </p:nvSpPr>
        <p:spPr bwMode="auto">
          <a:xfrm>
            <a:off x="6400800" y="6248400"/>
            <a:ext cx="1143000" cy="381000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algn="ctr">
              <a:buClr>
                <a:schemeClr val="tx1"/>
              </a:buClr>
              <a:buSzPct val="75000"/>
              <a:defRPr/>
            </a:pPr>
            <a:r>
              <a:rPr lang="en-US" sz="1800" dirty="0">
                <a:solidFill>
                  <a:srgbClr val="0000FF"/>
                </a:solidFill>
              </a:rPr>
              <a:t>brainstem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48" name="Straight Arrow Connector 47"/>
          <p:cNvCxnSpPr>
            <a:stCxn id="49" idx="1"/>
          </p:cNvCxnSpPr>
          <p:nvPr/>
        </p:nvCxnSpPr>
        <p:spPr bwMode="auto">
          <a:xfrm rot="10800000" flipV="1">
            <a:off x="6248400" y="3238500"/>
            <a:ext cx="1752600" cy="13335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49" name="TextBox 48"/>
          <p:cNvSpPr txBox="1"/>
          <p:nvPr/>
        </p:nvSpPr>
        <p:spPr bwMode="auto">
          <a:xfrm>
            <a:off x="8001000" y="3048000"/>
            <a:ext cx="914400" cy="381000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algn="ctr">
              <a:buClr>
                <a:schemeClr val="tx1"/>
              </a:buClr>
              <a:buSzPct val="75000"/>
              <a:defRPr/>
            </a:pPr>
            <a:r>
              <a:rPr lang="en-US" altLang="fi-FI" sz="1800" dirty="0">
                <a:solidFill>
                  <a:srgbClr val="0000FF"/>
                </a:solidFill>
              </a:rPr>
              <a:t>eyes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 bwMode="auto">
          <a:xfrm rot="10800000" flipV="1">
            <a:off x="5638804" y="3235237"/>
            <a:ext cx="2362203" cy="133676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54" name="TextBox 53"/>
          <p:cNvSpPr txBox="1"/>
          <p:nvPr/>
        </p:nvSpPr>
        <p:spPr bwMode="auto">
          <a:xfrm>
            <a:off x="8458200" y="3886200"/>
            <a:ext cx="1828800" cy="609600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algn="ctr">
              <a:buClr>
                <a:schemeClr val="tx1"/>
              </a:buClr>
              <a:buSzPct val="75000"/>
              <a:defRPr/>
            </a:pPr>
            <a:r>
              <a:rPr lang="en-US" altLang="fi-FI" sz="1800" dirty="0">
                <a:solidFill>
                  <a:srgbClr val="0000FF"/>
                </a:solidFill>
              </a:rPr>
              <a:t>Optic nerve/chiasm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 bwMode="auto">
          <a:xfrm rot="10800000" flipV="1">
            <a:off x="5715000" y="4152901"/>
            <a:ext cx="2743200" cy="57150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7" name="Straight Arrow Connector 56"/>
          <p:cNvCxnSpPr/>
          <p:nvPr/>
        </p:nvCxnSpPr>
        <p:spPr bwMode="auto">
          <a:xfrm rot="10800000" flipV="1">
            <a:off x="6248404" y="4152898"/>
            <a:ext cx="2209801" cy="64770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9" name="Title 2">
            <a:extLst>
              <a:ext uri="{FF2B5EF4-FFF2-40B4-BE49-F238E27FC236}">
                <a16:creationId xmlns:a16="http://schemas.microsoft.com/office/drawing/2014/main" id="{D1D722D8-8691-4C57-A567-22784C7F2574}"/>
              </a:ext>
            </a:extLst>
          </p:cNvPr>
          <p:cNvSpPr txBox="1">
            <a:spLocks/>
          </p:cNvSpPr>
          <p:nvPr/>
        </p:nvSpPr>
        <p:spPr bwMode="auto">
          <a:xfrm>
            <a:off x="1219200" y="762000"/>
            <a:ext cx="10668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altLang="fi-FI" kern="0" dirty="0"/>
              <a:t>Radiation therapy planning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575056-E4E2-47C2-A801-277828879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438" y="4636800"/>
            <a:ext cx="8199286" cy="214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235965-1DB6-4E9F-8D85-E6DC8E866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209803"/>
            <a:ext cx="8915400" cy="190479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DCCE7A8-B90D-42A5-B9A1-B5D53385B0BF}"/>
              </a:ext>
            </a:extLst>
          </p:cNvPr>
          <p:cNvCxnSpPr>
            <a:cxnSpLocks/>
          </p:cNvCxnSpPr>
          <p:nvPr/>
        </p:nvCxnSpPr>
        <p:spPr bwMode="auto">
          <a:xfrm>
            <a:off x="2590800" y="4114600"/>
            <a:ext cx="2590800" cy="5222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8868B77-C443-4AD8-BCA6-A8F539D32AC3}"/>
              </a:ext>
            </a:extLst>
          </p:cNvPr>
          <p:cNvCxnSpPr>
            <a:cxnSpLocks/>
            <a:stCxn id="7" idx="2"/>
          </p:cNvCxnSpPr>
          <p:nvPr/>
        </p:nvCxnSpPr>
        <p:spPr bwMode="auto">
          <a:xfrm flipH="1">
            <a:off x="5181602" y="4114600"/>
            <a:ext cx="876298" cy="5222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FA8F07E-220B-4978-A21A-28B55FFC365B}"/>
              </a:ext>
            </a:extLst>
          </p:cNvPr>
          <p:cNvCxnSpPr>
            <a:cxnSpLocks/>
          </p:cNvCxnSpPr>
          <p:nvPr/>
        </p:nvCxnSpPr>
        <p:spPr bwMode="auto">
          <a:xfrm flipH="1">
            <a:off x="5181605" y="4126000"/>
            <a:ext cx="4447819" cy="5108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301A8A4-452B-4C4A-8EC9-3351B42B3AC5}"/>
              </a:ext>
            </a:extLst>
          </p:cNvPr>
          <p:cNvCxnSpPr>
            <a:cxnSpLocks/>
          </p:cNvCxnSpPr>
          <p:nvPr/>
        </p:nvCxnSpPr>
        <p:spPr bwMode="auto">
          <a:xfrm>
            <a:off x="4357862" y="4114600"/>
            <a:ext cx="861841" cy="5336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1" name="Text Box 17">
            <a:extLst>
              <a:ext uri="{FF2B5EF4-FFF2-40B4-BE49-F238E27FC236}">
                <a16:creationId xmlns:a16="http://schemas.microsoft.com/office/drawing/2014/main" id="{7FAFE8F5-1FE3-4C12-9E89-3DA8173F5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0252" y="119900"/>
            <a:ext cx="38481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Agn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et al., Medical Image Analysis 2019]</a:t>
            </a:r>
            <a:endParaRPr lang="en-US" altLang="fi-FI" sz="2400" i="1" dirty="0">
              <a:latin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247479-5DF5-4FEE-814D-8013EF9E285E}"/>
              </a:ext>
            </a:extLst>
          </p:cNvPr>
          <p:cNvSpPr/>
          <p:nvPr/>
        </p:nvSpPr>
        <p:spPr bwMode="auto">
          <a:xfrm>
            <a:off x="6858000" y="2209803"/>
            <a:ext cx="1866900" cy="19161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33FFEB-4325-4D11-B01C-ECC94DAA903A}"/>
              </a:ext>
            </a:extLst>
          </p:cNvPr>
          <p:cNvSpPr/>
          <p:nvPr/>
        </p:nvSpPr>
        <p:spPr bwMode="auto">
          <a:xfrm>
            <a:off x="6096000" y="4637006"/>
            <a:ext cx="4070724" cy="2144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6E0715ED-5235-41BE-B706-5B90BB93C0A0}"/>
              </a:ext>
            </a:extLst>
          </p:cNvPr>
          <p:cNvSpPr txBox="1">
            <a:spLocks/>
          </p:cNvSpPr>
          <p:nvPr/>
        </p:nvSpPr>
        <p:spPr bwMode="auto">
          <a:xfrm>
            <a:off x="1219200" y="762000"/>
            <a:ext cx="10668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altLang="fi-FI" kern="0" dirty="0"/>
              <a:t>Radiation therapy planning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6207FC2-7487-4F48-B0DD-48334C367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247900"/>
            <a:ext cx="4834890" cy="37719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79F4FD-71A6-4C2E-B537-5A8C4335E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Uncertainty in input and output?</a:t>
            </a:r>
            <a:endParaRPr lang="en-FI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9036AC-4A80-4308-AF17-437DDD49B45A}"/>
              </a:ext>
            </a:extLst>
          </p:cNvPr>
          <p:cNvGrpSpPr/>
          <p:nvPr/>
        </p:nvGrpSpPr>
        <p:grpSpPr>
          <a:xfrm>
            <a:off x="3733800" y="1981200"/>
            <a:ext cx="5105400" cy="4038600"/>
            <a:chOff x="3733800" y="1981200"/>
            <a:chExt cx="5105400" cy="403860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3508126-13AF-4F6C-89BD-6842162AEF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33800" y="6019800"/>
              <a:ext cx="5105400" cy="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2890B01-0512-48EA-8273-42A7B48E053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733800" y="1981200"/>
              <a:ext cx="0" cy="403860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A5CFB9D-6B47-4FE5-9CB2-44214E705019}"/>
              </a:ext>
            </a:extLst>
          </p:cNvPr>
          <p:cNvSpPr txBox="1"/>
          <p:nvPr/>
        </p:nvSpPr>
        <p:spPr>
          <a:xfrm>
            <a:off x="8382000" y="610766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intensity</a:t>
            </a:r>
            <a:endParaRPr lang="en-FI" sz="1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EAD3EA-7142-484D-8BD0-69F0449295A9}"/>
              </a:ext>
            </a:extLst>
          </p:cNvPr>
          <p:cNvSpPr txBox="1"/>
          <p:nvPr/>
        </p:nvSpPr>
        <p:spPr>
          <a:xfrm>
            <a:off x="2514600" y="22860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prediction</a:t>
            </a:r>
            <a:endParaRPr lang="en-FI" sz="1800" dirty="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606BC57F-C9A9-43D1-A6C4-96F31EEE6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" y="5741432"/>
            <a:ext cx="33528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Uncertainty on output?</a:t>
            </a:r>
          </a:p>
        </p:txBody>
      </p:sp>
      <p:cxnSp>
        <p:nvCxnSpPr>
          <p:cNvPr id="27" name="Straight Connector 37">
            <a:extLst>
              <a:ext uri="{FF2B5EF4-FFF2-40B4-BE49-F238E27FC236}">
                <a16:creationId xmlns:a16="http://schemas.microsoft.com/office/drawing/2014/main" id="{1B184DCD-FE77-4258-9FC1-40D65A4C532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362200" y="4876800"/>
            <a:ext cx="1752600" cy="685800"/>
          </a:xfrm>
          <a:prstGeom prst="line">
            <a:avLst/>
          </a:prstGeom>
          <a:noFill/>
          <a:ln w="57150" algn="ctr">
            <a:solidFill>
              <a:srgbClr val="0099FF"/>
            </a:solidFill>
            <a:round/>
            <a:headEnd/>
            <a:tailEnd type="triangle" w="lg" len="med"/>
          </a:ln>
        </p:spPr>
      </p:cxnSp>
      <p:cxnSp>
        <p:nvCxnSpPr>
          <p:cNvPr id="16" name="Straight Connector 37">
            <a:extLst>
              <a:ext uri="{FF2B5EF4-FFF2-40B4-BE49-F238E27FC236}">
                <a16:creationId xmlns:a16="http://schemas.microsoft.com/office/drawing/2014/main" id="{69DEEE3D-B56B-408C-98EE-F8EF47D7C54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362200" y="5334000"/>
            <a:ext cx="1828800" cy="228600"/>
          </a:xfrm>
          <a:prstGeom prst="line">
            <a:avLst/>
          </a:prstGeom>
          <a:noFill/>
          <a:ln w="57150" algn="ctr">
            <a:solidFill>
              <a:srgbClr val="0099FF"/>
            </a:solidFill>
            <a:round/>
            <a:headEnd/>
            <a:tailEnd type="triangle" w="lg" len="med"/>
          </a:ln>
        </p:spPr>
      </p:cxnSp>
    </p:spTree>
    <p:extLst>
      <p:ext uri="{BB962C8B-B14F-4D97-AF65-F5344CB8AC3E}">
        <p14:creationId xmlns:p14="http://schemas.microsoft.com/office/powerpoint/2010/main" val="7615833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575056-E4E2-47C2-A801-277828879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438" y="4636800"/>
            <a:ext cx="8199286" cy="214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235965-1DB6-4E9F-8D85-E6DC8E866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209803"/>
            <a:ext cx="8915400" cy="1904797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50635F0-6656-4534-B605-7E7D8FFFD449}"/>
              </a:ext>
            </a:extLst>
          </p:cNvPr>
          <p:cNvCxnSpPr>
            <a:cxnSpLocks/>
          </p:cNvCxnSpPr>
          <p:nvPr/>
        </p:nvCxnSpPr>
        <p:spPr bwMode="auto">
          <a:xfrm>
            <a:off x="2590800" y="4114600"/>
            <a:ext cx="4648200" cy="5222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A09E886-23DA-412F-AC5B-684D38B79E3C}"/>
              </a:ext>
            </a:extLst>
          </p:cNvPr>
          <p:cNvCxnSpPr>
            <a:cxnSpLocks/>
            <a:stCxn id="7" idx="2"/>
          </p:cNvCxnSpPr>
          <p:nvPr/>
        </p:nvCxnSpPr>
        <p:spPr bwMode="auto">
          <a:xfrm>
            <a:off x="6057900" y="4114600"/>
            <a:ext cx="1181100" cy="5222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76DB182-3FFD-46D9-AAFF-8F4F3D317FD9}"/>
              </a:ext>
            </a:extLst>
          </p:cNvPr>
          <p:cNvCxnSpPr>
            <a:cxnSpLocks/>
          </p:cNvCxnSpPr>
          <p:nvPr/>
        </p:nvCxnSpPr>
        <p:spPr bwMode="auto">
          <a:xfrm flipH="1">
            <a:off x="7239003" y="4126000"/>
            <a:ext cx="2390421" cy="5108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08E1907-BE94-4B13-BDAC-039A42BC02A3}"/>
              </a:ext>
            </a:extLst>
          </p:cNvPr>
          <p:cNvSpPr/>
          <p:nvPr/>
        </p:nvSpPr>
        <p:spPr bwMode="auto">
          <a:xfrm>
            <a:off x="6858000" y="2209803"/>
            <a:ext cx="1866900" cy="19161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27B679-CC86-48A6-BD92-25F6AEE166D5}"/>
              </a:ext>
            </a:extLst>
          </p:cNvPr>
          <p:cNvSpPr/>
          <p:nvPr/>
        </p:nvSpPr>
        <p:spPr bwMode="auto">
          <a:xfrm>
            <a:off x="3276600" y="2198606"/>
            <a:ext cx="1866900" cy="19161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4684D7-CC99-479F-BDB4-79FB5EBF981F}"/>
              </a:ext>
            </a:extLst>
          </p:cNvPr>
          <p:cNvSpPr/>
          <p:nvPr/>
        </p:nvSpPr>
        <p:spPr bwMode="auto">
          <a:xfrm>
            <a:off x="8153400" y="4637006"/>
            <a:ext cx="2013324" cy="2144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5D6133C1-F585-43E5-92B6-69E364255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0252" y="119900"/>
            <a:ext cx="38481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Agn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et al., Medical Image Analysis 2019]</a:t>
            </a:r>
            <a:endParaRPr lang="en-US" altLang="fi-FI" sz="2400" i="1" dirty="0">
              <a:latin typeface="Times New Roman" pitchFamily="18" charset="0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8E43FDDA-7A30-4BDB-92DB-E95365E1FFEE}"/>
              </a:ext>
            </a:extLst>
          </p:cNvPr>
          <p:cNvSpPr txBox="1">
            <a:spLocks/>
          </p:cNvSpPr>
          <p:nvPr/>
        </p:nvSpPr>
        <p:spPr bwMode="auto">
          <a:xfrm>
            <a:off x="1219200" y="762000"/>
            <a:ext cx="10668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altLang="fi-FI" kern="0" dirty="0"/>
              <a:t>Radiation therapy planning</a:t>
            </a:r>
          </a:p>
        </p:txBody>
      </p:sp>
    </p:spTree>
    <p:extLst>
      <p:ext uri="{BB962C8B-B14F-4D97-AF65-F5344CB8AC3E}">
        <p14:creationId xmlns:p14="http://schemas.microsoft.com/office/powerpoint/2010/main" val="9314184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575056-E4E2-47C2-A801-277828879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438" y="4636800"/>
            <a:ext cx="8199286" cy="214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235965-1DB6-4E9F-8D85-E6DC8E866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209803"/>
            <a:ext cx="8915400" cy="1904797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522CCFD-644B-4EC0-9355-A8544444E93A}"/>
              </a:ext>
            </a:extLst>
          </p:cNvPr>
          <p:cNvCxnSpPr>
            <a:cxnSpLocks/>
          </p:cNvCxnSpPr>
          <p:nvPr/>
        </p:nvCxnSpPr>
        <p:spPr bwMode="auto">
          <a:xfrm>
            <a:off x="2590800" y="4114600"/>
            <a:ext cx="6858000" cy="5222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E77F860-8602-4528-8439-1A233094A4B9}"/>
              </a:ext>
            </a:extLst>
          </p:cNvPr>
          <p:cNvCxnSpPr>
            <a:cxnSpLocks/>
          </p:cNvCxnSpPr>
          <p:nvPr/>
        </p:nvCxnSpPr>
        <p:spPr bwMode="auto">
          <a:xfrm>
            <a:off x="7862362" y="4103200"/>
            <a:ext cx="1510238" cy="5336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15E0256-670A-426E-BA7B-A5B8356F6406}"/>
              </a:ext>
            </a:extLst>
          </p:cNvPr>
          <p:cNvSpPr/>
          <p:nvPr/>
        </p:nvSpPr>
        <p:spPr bwMode="auto">
          <a:xfrm>
            <a:off x="8686800" y="2209803"/>
            <a:ext cx="1866900" cy="19161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CCE627-D4E7-4CA0-A6C2-5383DCD2B16A}"/>
              </a:ext>
            </a:extLst>
          </p:cNvPr>
          <p:cNvSpPr/>
          <p:nvPr/>
        </p:nvSpPr>
        <p:spPr bwMode="auto">
          <a:xfrm>
            <a:off x="5029200" y="2209803"/>
            <a:ext cx="1866900" cy="19161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872555-8E9D-45F5-B449-828085BD1F4C}"/>
              </a:ext>
            </a:extLst>
          </p:cNvPr>
          <p:cNvSpPr/>
          <p:nvPr/>
        </p:nvSpPr>
        <p:spPr bwMode="auto">
          <a:xfrm>
            <a:off x="3277200" y="2209803"/>
            <a:ext cx="1866900" cy="19161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B0FBB401-4274-4B9C-814E-9EE90C5F5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0252" y="119900"/>
            <a:ext cx="38481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Agn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et al., Medical Image Analysis 2019]</a:t>
            </a:r>
            <a:endParaRPr lang="en-US" altLang="fi-FI" sz="2400" i="1" dirty="0">
              <a:latin typeface="Times New Roman" pitchFamily="18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8D0F12E1-28FF-40C1-873D-E696191667B2}"/>
              </a:ext>
            </a:extLst>
          </p:cNvPr>
          <p:cNvSpPr txBox="1">
            <a:spLocks/>
          </p:cNvSpPr>
          <p:nvPr/>
        </p:nvSpPr>
        <p:spPr bwMode="auto">
          <a:xfrm>
            <a:off x="1219200" y="762000"/>
            <a:ext cx="10668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altLang="fi-FI" kern="0" dirty="0"/>
              <a:t>Radiation therapy planning</a:t>
            </a:r>
          </a:p>
        </p:txBody>
      </p:sp>
    </p:spTree>
    <p:extLst>
      <p:ext uri="{BB962C8B-B14F-4D97-AF65-F5344CB8AC3E}">
        <p14:creationId xmlns:p14="http://schemas.microsoft.com/office/powerpoint/2010/main" val="29356655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CC6F3F-CCB6-4916-BAEA-D5899EAC2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89" y="3440981"/>
            <a:ext cx="3533333" cy="13047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03740DE-1BE6-4ED6-9310-7F4D18907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Tiny brain structures</a:t>
            </a:r>
            <a:endParaRPr lang="en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A6AC7-B8AE-4274-95F5-D64FC3D2F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686" y="3440981"/>
            <a:ext cx="3485714" cy="1304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03B704-17CA-4501-A3F2-A5D85F56A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3" y="2061021"/>
            <a:ext cx="1928567" cy="12155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09FD8F-E925-49E1-B181-A00F25536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210" y="2061021"/>
            <a:ext cx="1905190" cy="12155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4E0D51-1549-479E-AC99-F54D1E3C9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3" y="4922038"/>
            <a:ext cx="1828571" cy="14761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59D1B9-D754-4C8C-99A3-36D7F6AFC3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0724" y="4922041"/>
            <a:ext cx="1790476" cy="1447619"/>
          </a:xfrm>
          <a:prstGeom prst="rect">
            <a:avLst/>
          </a:prstGeom>
        </p:spPr>
      </p:pic>
      <p:sp>
        <p:nvSpPr>
          <p:cNvPr id="18" name="AutoShape 13">
            <a:extLst>
              <a:ext uri="{FF2B5EF4-FFF2-40B4-BE49-F238E27FC236}">
                <a16:creationId xmlns:a16="http://schemas.microsoft.com/office/drawing/2014/main" id="{82F29716-23FE-4F4A-A07D-77BF48053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686" y="2514600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DDD8E100-E73D-402B-83F9-79833866B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486" y="4038600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20" name="AutoShape 13">
            <a:extLst>
              <a:ext uri="{FF2B5EF4-FFF2-40B4-BE49-F238E27FC236}">
                <a16:creationId xmlns:a16="http://schemas.microsoft.com/office/drawing/2014/main" id="{6CF2EBBC-6B4F-4E88-B7D6-A6B1548DE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1086" y="5334000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id="{EAE4CAD7-561C-4262-A0A8-B2838790C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667000"/>
            <a:ext cx="57150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highlight>
                  <a:srgbClr val="0099FF"/>
                </a:highlight>
                <a:latin typeface="Times New Roman" pitchFamily="18" charset="0"/>
              </a:rPr>
              <a:t>[Iglesias </a:t>
            </a:r>
            <a:r>
              <a:rPr lang="en-US" altLang="fi-FI" sz="1600" i="1" dirty="0" err="1">
                <a:solidFill>
                  <a:schemeClr val="tx1"/>
                </a:solidFill>
                <a:highlight>
                  <a:srgbClr val="0099FF"/>
                </a:highlight>
                <a:latin typeface="Times New Roman" pitchFamily="18" charset="0"/>
              </a:rPr>
              <a:t>NeuroImage</a:t>
            </a:r>
            <a:r>
              <a:rPr lang="en-US" altLang="fi-FI" sz="1600" i="1" dirty="0">
                <a:solidFill>
                  <a:schemeClr val="tx1"/>
                </a:solidFill>
                <a:highlight>
                  <a:srgbClr val="0099FF"/>
                </a:highlight>
                <a:latin typeface="Times New Roman" pitchFamily="18" charset="0"/>
              </a:rPr>
              <a:t> 2015]</a:t>
            </a:r>
            <a:endParaRPr lang="en-US" altLang="fi-FI" sz="2400" i="1" dirty="0">
              <a:highlight>
                <a:srgbClr val="0099FF"/>
              </a:highlight>
              <a:latin typeface="Times New Roman" pitchFamily="18" charset="0"/>
            </a:endParaRPr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id="{D3A92783-BE3B-4FE1-A196-098C8C752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267200"/>
            <a:ext cx="57150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highlight>
                  <a:srgbClr val="0099FF"/>
                </a:highlight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highlight>
                  <a:srgbClr val="0099FF"/>
                </a:highlight>
                <a:latin typeface="Times New Roman" pitchFamily="18" charset="0"/>
              </a:rPr>
              <a:t>Saygin</a:t>
            </a:r>
            <a:r>
              <a:rPr lang="en-US" altLang="fi-FI" sz="1600" i="1" dirty="0">
                <a:solidFill>
                  <a:schemeClr val="tx1"/>
                </a:solidFill>
                <a:highlight>
                  <a:srgbClr val="0099FF"/>
                </a:highlight>
                <a:latin typeface="Times New Roman" pitchFamily="18" charset="0"/>
              </a:rPr>
              <a:t> </a:t>
            </a:r>
            <a:r>
              <a:rPr lang="en-US" altLang="fi-FI" sz="1600" i="1" dirty="0" err="1">
                <a:solidFill>
                  <a:schemeClr val="tx1"/>
                </a:solidFill>
                <a:highlight>
                  <a:srgbClr val="0099FF"/>
                </a:highlight>
                <a:latin typeface="Times New Roman" pitchFamily="18" charset="0"/>
              </a:rPr>
              <a:t>NeuroImage</a:t>
            </a:r>
            <a:r>
              <a:rPr lang="en-US" altLang="fi-FI" sz="1600" i="1" dirty="0">
                <a:solidFill>
                  <a:schemeClr val="tx1"/>
                </a:solidFill>
                <a:highlight>
                  <a:srgbClr val="0099FF"/>
                </a:highlight>
                <a:latin typeface="Times New Roman" pitchFamily="18" charset="0"/>
              </a:rPr>
              <a:t> 2017]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3179B2EC-93EB-4AA2-98C4-EF3182175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486400"/>
            <a:ext cx="57150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altLang="fi-FI" sz="1600" i="1" dirty="0">
                <a:solidFill>
                  <a:schemeClr val="tx1"/>
                </a:solidFill>
                <a:highlight>
                  <a:srgbClr val="0099FF"/>
                </a:highlight>
                <a:latin typeface="Times New Roman" pitchFamily="18" charset="0"/>
              </a:rPr>
              <a:t>[Iglesias </a:t>
            </a:r>
            <a:r>
              <a:rPr lang="en-US" altLang="fi-FI" sz="1600" i="1" dirty="0" err="1">
                <a:solidFill>
                  <a:schemeClr val="tx1"/>
                </a:solidFill>
                <a:highlight>
                  <a:srgbClr val="0099FF"/>
                </a:highlight>
                <a:latin typeface="Times New Roman" pitchFamily="18" charset="0"/>
              </a:rPr>
              <a:t>NeuroImage</a:t>
            </a:r>
            <a:r>
              <a:rPr lang="en-US" altLang="fi-FI" sz="1600" i="1" dirty="0">
                <a:solidFill>
                  <a:schemeClr val="tx1"/>
                </a:solidFill>
                <a:highlight>
                  <a:srgbClr val="0099FF"/>
                </a:highlight>
                <a:latin typeface="Times New Roman" pitchFamily="18" charset="0"/>
              </a:rPr>
              <a:t> 2018]</a:t>
            </a:r>
          </a:p>
        </p:txBody>
      </p:sp>
      <p:sp>
        <p:nvSpPr>
          <p:cNvPr id="24" name="Text Box 17">
            <a:extLst>
              <a:ext uri="{FF2B5EF4-FFF2-40B4-BE49-F238E27FC236}">
                <a16:creationId xmlns:a16="http://schemas.microsoft.com/office/drawing/2014/main" id="{2B1E222E-86B9-41E8-BB7A-50B422215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6248400"/>
            <a:ext cx="1295400" cy="4905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latin typeface="Times New Roman" pitchFamily="18" charset="0"/>
              </a:rPr>
              <a:t>thalamus</a:t>
            </a:r>
          </a:p>
        </p:txBody>
      </p:sp>
      <p:sp>
        <p:nvSpPr>
          <p:cNvPr id="25" name="Text Box 17">
            <a:extLst>
              <a:ext uri="{FF2B5EF4-FFF2-40B4-BE49-F238E27FC236}">
                <a16:creationId xmlns:a16="http://schemas.microsoft.com/office/drawing/2014/main" id="{174DE339-2136-4CA8-AAFC-068D4C5D1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419781"/>
            <a:ext cx="1447800" cy="41414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latin typeface="Times New Roman" pitchFamily="18" charset="0"/>
              </a:rPr>
              <a:t>amygdala</a:t>
            </a:r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id="{89C0ACAC-2C7D-4F3A-A0D9-41AE26CD0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2919674"/>
            <a:ext cx="1828800" cy="447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latin typeface="Times New Roman" pitchFamily="18" charset="0"/>
              </a:rPr>
              <a:t>hippocampus</a:t>
            </a:r>
          </a:p>
        </p:txBody>
      </p:sp>
      <p:pic>
        <p:nvPicPr>
          <p:cNvPr id="27" name="Picture 26" descr="fscortex.png">
            <a:extLst>
              <a:ext uri="{FF2B5EF4-FFF2-40B4-BE49-F238E27FC236}">
                <a16:creationId xmlns:a16="http://schemas.microsoft.com/office/drawing/2014/main" id="{DD96F89C-5B6B-4CC0-AFDE-EE6F4DB79F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4213" y="78011"/>
            <a:ext cx="1806715" cy="180671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A631D59-9EA4-4D16-BB74-0FEDCCAB0E71}"/>
              </a:ext>
            </a:extLst>
          </p:cNvPr>
          <p:cNvSpPr/>
          <p:nvPr/>
        </p:nvSpPr>
        <p:spPr>
          <a:xfrm>
            <a:off x="8458200" y="1381352"/>
            <a:ext cx="28956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http://freesurfer.net/</a:t>
            </a:r>
          </a:p>
        </p:txBody>
      </p:sp>
    </p:spTree>
    <p:extLst>
      <p:ext uri="{BB962C8B-B14F-4D97-AF65-F5344CB8AC3E}">
        <p14:creationId xmlns:p14="http://schemas.microsoft.com/office/powerpoint/2010/main" val="38917630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2"/>
          <p:cNvSpPr>
            <a:spLocks noGrp="1"/>
          </p:cNvSpPr>
          <p:nvPr>
            <p:ph type="title"/>
          </p:nvPr>
        </p:nvSpPr>
        <p:spPr>
          <a:xfrm>
            <a:off x="1371600" y="762000"/>
            <a:ext cx="8458200" cy="685800"/>
          </a:xfrm>
        </p:spPr>
        <p:txBody>
          <a:bodyPr/>
          <a:lstStyle/>
          <a:p>
            <a:r>
              <a:rPr lang="en-US" altLang="fi-FI" dirty="0"/>
              <a:t>Segmentation method same as before</a:t>
            </a:r>
            <a:endParaRPr lang="fi-FI" alt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3EB723-A136-4F4C-8CF4-B903AF997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163" y="2266613"/>
            <a:ext cx="2307534" cy="1738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744005-C645-450F-945B-3968B3EF5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43570" y="2265492"/>
            <a:ext cx="2243230" cy="17114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C45156-D94E-4B82-BC23-1BC776CCA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148" y="4322892"/>
            <a:ext cx="7106055" cy="1668847"/>
          </a:xfrm>
          <a:prstGeom prst="rect">
            <a:avLst/>
          </a:prstGeom>
        </p:spPr>
      </p:pic>
      <p:sp>
        <p:nvSpPr>
          <p:cNvPr id="18" name="Text Box 17">
            <a:extLst>
              <a:ext uri="{FF2B5EF4-FFF2-40B4-BE49-F238E27FC236}">
                <a16:creationId xmlns:a16="http://schemas.microsoft.com/office/drawing/2014/main" id="{ECDF286E-43F3-480A-BF14-302F775F1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605476"/>
            <a:ext cx="1295400" cy="4905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latin typeface="Times New Roman" pitchFamily="18" charset="0"/>
              </a:rPr>
              <a:t>thalamus</a:t>
            </a: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040C3E15-2663-4DF8-B6A7-09FD7CDDB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122" y="3665664"/>
            <a:ext cx="1447800" cy="41414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latin typeface="Times New Roman" pitchFamily="18" charset="0"/>
              </a:rPr>
              <a:t>amygdala</a:t>
            </a:r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5E6E8387-A018-41AA-AFFA-DBF180664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637089"/>
            <a:ext cx="1828800" cy="447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latin typeface="Times New Roman" pitchFamily="18" charset="0"/>
              </a:rPr>
              <a:t>hippocampus</a:t>
            </a:r>
          </a:p>
        </p:txBody>
      </p:sp>
    </p:spTree>
    <p:extLst>
      <p:ext uri="{BB962C8B-B14F-4D97-AF65-F5344CB8AC3E}">
        <p14:creationId xmlns:p14="http://schemas.microsoft.com/office/powerpoint/2010/main" val="31897300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i-FI" dirty="0"/>
              <a:t>Discriminative methods?</a:t>
            </a:r>
            <a:endParaRPr lang="fi-FI" altLang="fi-FI" dirty="0"/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ABC4A19A-AEEC-454F-8CD3-141C94A16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648200"/>
            <a:ext cx="1104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altLang="fi-FI" sz="2400" dirty="0">
                <a:solidFill>
                  <a:srgbClr val="000000"/>
                </a:solidFill>
              </a:rPr>
              <a:t>Manual delineations on high-resolution </a:t>
            </a:r>
            <a:r>
              <a:rPr lang="en-US" altLang="fi-FI" sz="2400" i="1" dirty="0">
                <a:solidFill>
                  <a:srgbClr val="000000"/>
                </a:solidFill>
              </a:rPr>
              <a:t>ex vivo </a:t>
            </a:r>
            <a:r>
              <a:rPr lang="en-US" altLang="fi-FI" sz="2400" dirty="0">
                <a:solidFill>
                  <a:srgbClr val="000000"/>
                </a:solidFill>
              </a:rPr>
              <a:t>scans: </a:t>
            </a:r>
          </a:p>
          <a:p>
            <a:pPr marL="1200150" lvl="2" indent="-285750" eaLnBrk="1" hangingPunct="1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en-US" altLang="fi-FI" sz="2400" dirty="0">
                <a:solidFill>
                  <a:srgbClr val="000000"/>
                </a:solidFill>
              </a:rPr>
              <a:t>Intrinsic MRI contrast changes</a:t>
            </a:r>
          </a:p>
          <a:p>
            <a:pPr marL="1200150" lvl="2" indent="-285750" eaLnBrk="1" hangingPunct="1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en-US" altLang="fi-FI" sz="2400" dirty="0">
                <a:solidFill>
                  <a:srgbClr val="000000"/>
                </a:solidFill>
              </a:rPr>
              <a:t>Only ~10 training subjects</a:t>
            </a:r>
          </a:p>
          <a:p>
            <a:pPr marL="1200150" lvl="2" indent="-285750" eaLnBrk="1" hangingPunct="1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DCF497-FECF-4344-BB05-C08954CE9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323" y="2438400"/>
            <a:ext cx="2933333" cy="1380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F893A4-326B-4AA3-9FF9-F56EDF4BB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227" y="2443165"/>
            <a:ext cx="2942857" cy="1371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7C6DAB-DE56-4BB7-8504-4C7FE47EE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3" y="2452689"/>
            <a:ext cx="2961905" cy="1361905"/>
          </a:xfrm>
          <a:prstGeom prst="rect">
            <a:avLst/>
          </a:prstGeom>
        </p:spPr>
      </p:pic>
      <p:sp>
        <p:nvSpPr>
          <p:cNvPr id="26" name="Text Box 17">
            <a:extLst>
              <a:ext uri="{FF2B5EF4-FFF2-40B4-BE49-F238E27FC236}">
                <a16:creationId xmlns:a16="http://schemas.microsoft.com/office/drawing/2014/main" id="{A361901B-DA72-4DDA-ABEB-5F5B674FD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743600"/>
            <a:ext cx="1981200" cy="82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latin typeface="Times New Roman" pitchFamily="18" charset="0"/>
              </a:rPr>
              <a:t>in vivo     1mm isotropic</a:t>
            </a:r>
          </a:p>
        </p:txBody>
      </p:sp>
      <p:sp>
        <p:nvSpPr>
          <p:cNvPr id="27" name="Text Box 17">
            <a:extLst>
              <a:ext uri="{FF2B5EF4-FFF2-40B4-BE49-F238E27FC236}">
                <a16:creationId xmlns:a16="http://schemas.microsoft.com/office/drawing/2014/main" id="{5BDB30EC-03A7-4638-AC80-A0D5828A0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743600"/>
            <a:ext cx="2362200" cy="82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latin typeface="Times New Roman" pitchFamily="18" charset="0"/>
              </a:rPr>
              <a:t>ex vivo     0.13mm isotropic</a:t>
            </a:r>
          </a:p>
        </p:txBody>
      </p:sp>
      <p:sp>
        <p:nvSpPr>
          <p:cNvPr id="28" name="Text Box 17">
            <a:extLst>
              <a:ext uri="{FF2B5EF4-FFF2-40B4-BE49-F238E27FC236}">
                <a16:creationId xmlns:a16="http://schemas.microsoft.com/office/drawing/2014/main" id="{A742221B-9970-421D-A2D0-360FD5266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4778" y="3733800"/>
            <a:ext cx="2764995" cy="82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latin typeface="Times New Roman" pitchFamily="18" charset="0"/>
              </a:rPr>
              <a:t>ex vivo             expert segmentation    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FDD644-8457-4205-B4D5-4C7352B10137}"/>
              </a:ext>
            </a:extLst>
          </p:cNvPr>
          <p:cNvGrpSpPr/>
          <p:nvPr/>
        </p:nvGrpSpPr>
        <p:grpSpPr>
          <a:xfrm>
            <a:off x="9753599" y="76199"/>
            <a:ext cx="2286001" cy="2286001"/>
            <a:chOff x="1494368" y="2093384"/>
            <a:chExt cx="3839632" cy="3839632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BCC453F2-6B62-4B22-A85B-D39E5573E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4368" y="2093384"/>
              <a:ext cx="3839632" cy="3839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E93B0F7-BC3E-4911-9FFA-1FF6FCF1C635}"/>
                </a:ext>
              </a:extLst>
            </p:cNvPr>
            <p:cNvSpPr/>
            <p:nvPr/>
          </p:nvSpPr>
          <p:spPr bwMode="auto">
            <a:xfrm>
              <a:off x="2438400" y="4389120"/>
              <a:ext cx="685800" cy="381000"/>
            </a:xfrm>
            <a:prstGeom prst="ellipse">
              <a:avLst/>
            </a:prstGeom>
            <a:noFill/>
            <a:ln w="603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None/>
                <a:tabLst/>
              </a:pPr>
              <a:endParaRPr kumimoji="0" lang="en-FI" sz="2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7479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FFEA4E-36FE-4711-85EE-4CDC37726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8019FD7C-4F90-46DD-9DE8-C98B4FEED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78893"/>
            <a:ext cx="5767387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7">
            <a:extLst>
              <a:ext uri="{FF2B5EF4-FFF2-40B4-BE49-F238E27FC236}">
                <a16:creationId xmlns:a16="http://schemas.microsoft.com/office/drawing/2014/main" id="{2CCC9BB5-CE5C-4EE2-9C40-15ABFFF1F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76200"/>
            <a:ext cx="3276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fi-FI" sz="1600" i="1" dirty="0">
                <a:latin typeface="Times New Roman" panose="02020603050405020304" pitchFamily="18" charset="0"/>
              </a:rPr>
              <a:t>[Iglesias et al., </a:t>
            </a:r>
            <a:r>
              <a:rPr lang="en-US" altLang="fi-FI" sz="1600" i="1" dirty="0" err="1">
                <a:latin typeface="Times New Roman" panose="02020603050405020304" pitchFamily="18" charset="0"/>
              </a:rPr>
              <a:t>NeuroImage</a:t>
            </a:r>
            <a:r>
              <a:rPr lang="en-US" altLang="fi-FI" sz="1600" i="1" dirty="0">
                <a:latin typeface="Times New Roman" panose="02020603050405020304" pitchFamily="18" charset="0"/>
              </a:rPr>
              <a:t> 2015]</a:t>
            </a:r>
            <a:endParaRPr lang="en-US" altLang="fi-FI" sz="2400" i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2DD2041C-D9F7-45E8-B216-496261CF0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169326"/>
            <a:ext cx="4419600" cy="4905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altLang="fi-FI" sz="2400" dirty="0">
                <a:latin typeface="Times New Roman" pitchFamily="18" charset="0"/>
              </a:rPr>
              <a:t>T1w only (1mm isotropic)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5790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FFEA4E-36FE-4711-85EE-4CDC37726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6CE5390-6247-47E5-BFA9-300671F52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118" y="3643463"/>
            <a:ext cx="2647562" cy="187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8019FD7C-4F90-46DD-9DE8-C98B4FEED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78893"/>
            <a:ext cx="5767387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7507E71-6D95-457C-81EB-CF32142D7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200" y="4675850"/>
            <a:ext cx="5800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7">
            <a:extLst>
              <a:ext uri="{FF2B5EF4-FFF2-40B4-BE49-F238E27FC236}">
                <a16:creationId xmlns:a16="http://schemas.microsoft.com/office/drawing/2014/main" id="{2CCC9BB5-CE5C-4EE2-9C40-15ABFFF1F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76200"/>
            <a:ext cx="3276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fi-FI" sz="1600" i="1" dirty="0">
                <a:latin typeface="Times New Roman" panose="02020603050405020304" pitchFamily="18" charset="0"/>
              </a:rPr>
              <a:t>[Iglesias et al., </a:t>
            </a:r>
            <a:r>
              <a:rPr lang="en-US" altLang="fi-FI" sz="1600" i="1" dirty="0" err="1">
                <a:latin typeface="Times New Roman" panose="02020603050405020304" pitchFamily="18" charset="0"/>
              </a:rPr>
              <a:t>NeuroImage</a:t>
            </a:r>
            <a:r>
              <a:rPr lang="en-US" altLang="fi-FI" sz="1600" i="1" dirty="0">
                <a:latin typeface="Times New Roman" panose="02020603050405020304" pitchFamily="18" charset="0"/>
              </a:rPr>
              <a:t> 2015]</a:t>
            </a:r>
            <a:endParaRPr lang="en-US" altLang="fi-FI" sz="2400" i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2DD2041C-D9F7-45E8-B216-496261CF0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169326"/>
            <a:ext cx="4419600" cy="4905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altLang="fi-FI" sz="2400" dirty="0">
                <a:latin typeface="Times New Roman" pitchFamily="18" charset="0"/>
              </a:rPr>
              <a:t>T1w only (1mm isotropic)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latin typeface="Times New Roman" pitchFamily="18" charset="0"/>
              </a:rPr>
              <a:t> 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64B8F33-A2E8-494F-A40A-86BA4B8DA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38651"/>
            <a:ext cx="3137524" cy="344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>
            <a:extLst>
              <a:ext uri="{FF2B5EF4-FFF2-40B4-BE49-F238E27FC236}">
                <a16:creationId xmlns:a16="http://schemas.microsoft.com/office/drawing/2014/main" id="{87601A73-70C2-4AD5-BF17-D900348F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215076"/>
            <a:ext cx="5217994" cy="4905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altLang="fi-FI" sz="2400" dirty="0">
                <a:latin typeface="Times New Roman" pitchFamily="18" charset="0"/>
              </a:rPr>
              <a:t>Additional T2w (0.38 x 0.38 x 0.8 mm)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0170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/>
              <a:t>Overview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fi-FI" dirty="0">
                <a:solidFill>
                  <a:schemeClr val="accent1"/>
                </a:solidFill>
              </a:rPr>
              <a:t>Uncertainty on input using generative models</a:t>
            </a:r>
          </a:p>
          <a:p>
            <a:pPr marL="0" indent="0" eaLnBrk="1" hangingPunct="1">
              <a:buNone/>
              <a:defRPr/>
            </a:pPr>
            <a:r>
              <a:rPr lang="en-US" altLang="fi-FI" dirty="0">
                <a:solidFill>
                  <a:schemeClr val="accent1"/>
                </a:solidFill>
              </a:rPr>
              <a:t>	</a:t>
            </a:r>
          </a:p>
          <a:p>
            <a:pPr marL="0" indent="0" eaLnBrk="1" hangingPunct="1">
              <a:buNone/>
              <a:defRPr/>
            </a:pPr>
            <a:r>
              <a:rPr lang="en-US" altLang="fi-FI" dirty="0">
                <a:solidFill>
                  <a:schemeClr val="tx1"/>
                </a:solidFill>
              </a:rPr>
              <a:t>Uncertainty on output using Monte Carlo sampling</a:t>
            </a:r>
          </a:p>
          <a:p>
            <a:pPr marL="0" indent="0" eaLnBrk="1" hangingPunct="1">
              <a:buNone/>
              <a:defRPr/>
            </a:pPr>
            <a:r>
              <a:rPr lang="en-US" altLang="fi-FI" dirty="0">
                <a:solidFill>
                  <a:schemeClr val="accent1"/>
                </a:solidFill>
              </a:rPr>
              <a:t>	</a:t>
            </a:r>
          </a:p>
          <a:p>
            <a:pPr marL="0" indent="0" eaLnBrk="1" hangingPunct="1">
              <a:buNone/>
              <a:defRPr/>
            </a:pPr>
            <a:r>
              <a:rPr lang="en-US" altLang="fi-FI" dirty="0">
                <a:solidFill>
                  <a:schemeClr val="accent1"/>
                </a:solidFill>
              </a:rPr>
              <a:t>Discussion and conclusion</a:t>
            </a:r>
          </a:p>
          <a:p>
            <a:pPr marL="0" indent="0" eaLnBrk="1" hangingPunct="1">
              <a:buNone/>
              <a:defRPr/>
            </a:pPr>
            <a:endParaRPr lang="en-US" altLang="fi-FI" dirty="0">
              <a:solidFill>
                <a:schemeClr val="accent1"/>
              </a:solidFill>
            </a:endParaRPr>
          </a:p>
          <a:p>
            <a:pPr marL="0" indent="0" eaLnBrk="1" hangingPunct="1">
              <a:buNone/>
              <a:defRPr/>
            </a:pPr>
            <a:endParaRPr lang="en-US" altLang="fi-FI" dirty="0">
              <a:solidFill>
                <a:schemeClr val="accent1"/>
              </a:solidFill>
            </a:endParaRPr>
          </a:p>
          <a:p>
            <a:pPr marL="0" indent="0" eaLnBrk="1" hangingPunct="1">
              <a:buNone/>
              <a:defRPr/>
            </a:pPr>
            <a:endParaRPr lang="en-US" altLang="fi-FI" dirty="0"/>
          </a:p>
          <a:p>
            <a:pPr eaLnBrk="1" hangingPunct="1">
              <a:defRPr/>
            </a:pPr>
            <a:endParaRPr lang="en-US" altLang="fi-FI" dirty="0"/>
          </a:p>
        </p:txBody>
      </p:sp>
    </p:spTree>
    <p:extLst>
      <p:ext uri="{BB962C8B-B14F-4D97-AF65-F5344CB8AC3E}">
        <p14:creationId xmlns:p14="http://schemas.microsoft.com/office/powerpoint/2010/main" val="21786875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689E4F-F7EC-4225-B1DA-97E610FFA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14600"/>
            <a:ext cx="10668000" cy="4191000"/>
          </a:xfrm>
        </p:spPr>
        <p:txBody>
          <a:bodyPr/>
          <a:lstStyle/>
          <a:p>
            <a:pPr lvl="1"/>
            <a:r>
              <a:rPr lang="en-GB" dirty="0"/>
              <a:t>Mean-field approximation of MRFs (TMI 1999)</a:t>
            </a:r>
          </a:p>
          <a:p>
            <a:pPr lvl="1"/>
            <a:r>
              <a:rPr lang="en-GB" dirty="0"/>
              <a:t>Metropolis sampling for partial volume models (TMI 2003)</a:t>
            </a:r>
          </a:p>
          <a:p>
            <a:pPr lvl="1"/>
            <a:r>
              <a:rPr lang="en-GB" dirty="0"/>
              <a:t>HMC for visualizing atlas warp priors (TMI 2009)</a:t>
            </a:r>
          </a:p>
          <a:p>
            <a:pPr lvl="1"/>
            <a:r>
              <a:rPr lang="en-GB" dirty="0"/>
              <a:t>HMC + Gibbs sampling for segmentation uncertainty (MEDIA 2013)</a:t>
            </a:r>
          </a:p>
          <a:p>
            <a:pPr lvl="1"/>
            <a:r>
              <a:rPr lang="en-GB" dirty="0"/>
              <a:t>Gibbs sampling for </a:t>
            </a:r>
            <a:r>
              <a:rPr lang="en-GB" dirty="0" err="1"/>
              <a:t>analyzing</a:t>
            </a:r>
            <a:r>
              <a:rPr lang="en-GB" dirty="0"/>
              <a:t> STAPLE (MICCAI 2014)</a:t>
            </a:r>
          </a:p>
          <a:p>
            <a:pPr lvl="1"/>
            <a:r>
              <a:rPr lang="en-GB" dirty="0"/>
              <a:t>HMC for PET reconstruction uncertainty (MICCAI 2015)</a:t>
            </a:r>
          </a:p>
          <a:p>
            <a:pPr lvl="1"/>
            <a:r>
              <a:rPr lang="en-GB" dirty="0"/>
              <a:t>Gibbs sampling for radiotherapy segmentations (MEDIA 2019)</a:t>
            </a:r>
          </a:p>
          <a:p>
            <a:pPr lvl="1"/>
            <a:r>
              <a:rPr lang="en-GB" dirty="0"/>
              <a:t>Gibbs sampling for MI-based registration uncertainty (UNSURE 2019)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Uncertainty papers from me/my group…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807AD-0510-48CE-8174-367A77F61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66" y="2139950"/>
            <a:ext cx="4114799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variational approximation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94215-8B4C-467C-BEB6-F272E3650F85}"/>
              </a:ext>
            </a:extLst>
          </p:cNvPr>
          <p:cNvCxnSpPr>
            <a:cxnSpLocks/>
          </p:cNvCxnSpPr>
          <p:nvPr/>
        </p:nvCxnSpPr>
        <p:spPr bwMode="auto">
          <a:xfrm>
            <a:off x="838200" y="3124200"/>
            <a:ext cx="0" cy="28956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3">
            <a:extLst>
              <a:ext uri="{FF2B5EF4-FFF2-40B4-BE49-F238E27FC236}">
                <a16:creationId xmlns:a16="http://schemas.microsoft.com/office/drawing/2014/main" id="{F9115390-06DC-42E2-B5F0-486F712FF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06" y="6117590"/>
            <a:ext cx="3853153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altLang="fi-FI" sz="2400" b="1" i="1" kern="0" dirty="0">
                <a:solidFill>
                  <a:srgbClr val="FF0000"/>
                </a:solidFill>
              </a:rPr>
              <a:t>Monte Carlo sampling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267FE1-FD5E-436C-9881-0A28C2C066FB}"/>
              </a:ext>
            </a:extLst>
          </p:cNvPr>
          <p:cNvCxnSpPr>
            <a:cxnSpLocks/>
          </p:cNvCxnSpPr>
          <p:nvPr/>
        </p:nvCxnSpPr>
        <p:spPr bwMode="auto">
          <a:xfrm>
            <a:off x="838200" y="2590800"/>
            <a:ext cx="0" cy="38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538949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689E4F-F7EC-4225-B1DA-97E610FFA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39" y="2057400"/>
            <a:ext cx="6145161" cy="4191000"/>
          </a:xfrm>
        </p:spPr>
        <p:txBody>
          <a:bodyPr/>
          <a:lstStyle/>
          <a:p>
            <a:pPr lvl="1"/>
            <a:r>
              <a:rPr lang="en-GB" dirty="0"/>
              <a:t>Obtain samples of          : </a:t>
            </a:r>
          </a:p>
          <a:p>
            <a:pPr lvl="2"/>
            <a:r>
              <a:rPr lang="en-GB" dirty="0"/>
              <a:t>Samples from marginal distributions are obtained automatically</a:t>
            </a:r>
          </a:p>
          <a:p>
            <a:pPr lvl="2"/>
            <a:r>
              <a:rPr lang="en-GB" dirty="0"/>
              <a:t>Integrals over nuisance variables automagically “disappear”!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Approximate expectations: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Monte Carlo (MC) sampling</a:t>
            </a:r>
            <a:endParaRPr lang="en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878E82-3749-4C33-96A7-FF49DC07A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209800"/>
            <a:ext cx="5482114" cy="4243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B86544-A853-4F7C-9228-BE742C748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372" y="2118360"/>
            <a:ext cx="631428" cy="359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2DBD01-3308-4FB1-8C96-45DE64F46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057400"/>
            <a:ext cx="1361905" cy="42095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C96B3F1-5DCA-4273-9BBC-FC2C0CC0B416}"/>
              </a:ext>
            </a:extLst>
          </p:cNvPr>
          <p:cNvGrpSpPr/>
          <p:nvPr/>
        </p:nvGrpSpPr>
        <p:grpSpPr>
          <a:xfrm>
            <a:off x="1295400" y="4648200"/>
            <a:ext cx="4191000" cy="1884328"/>
            <a:chOff x="1295400" y="2840072"/>
            <a:chExt cx="4191000" cy="18843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646F39-7653-4409-9203-054B8222C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8003"/>
            <a:stretch/>
          </p:blipFill>
          <p:spPr>
            <a:xfrm>
              <a:off x="1295400" y="2840072"/>
              <a:ext cx="4191000" cy="102761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E132AA-A16A-4749-A3E5-7BC456BF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746"/>
            <a:stretch/>
          </p:blipFill>
          <p:spPr>
            <a:xfrm>
              <a:off x="2514600" y="3696781"/>
              <a:ext cx="2585952" cy="10276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830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6207FC2-7487-4F48-B0DD-48334C367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247900"/>
            <a:ext cx="4834890" cy="37719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79F4FD-71A6-4C2E-B537-5A8C4335E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Uncertainty in input and output?</a:t>
            </a:r>
            <a:endParaRPr lang="en-FI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9036AC-4A80-4308-AF17-437DDD49B45A}"/>
              </a:ext>
            </a:extLst>
          </p:cNvPr>
          <p:cNvGrpSpPr/>
          <p:nvPr/>
        </p:nvGrpSpPr>
        <p:grpSpPr>
          <a:xfrm>
            <a:off x="3733800" y="1981200"/>
            <a:ext cx="5105400" cy="4038600"/>
            <a:chOff x="3733800" y="1981200"/>
            <a:chExt cx="5105400" cy="403860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3508126-13AF-4F6C-89BD-6842162AEF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33800" y="6019800"/>
              <a:ext cx="5105400" cy="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2890B01-0512-48EA-8273-42A7B48E053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733800" y="1981200"/>
              <a:ext cx="0" cy="403860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A5CFB9D-6B47-4FE5-9CB2-44214E705019}"/>
              </a:ext>
            </a:extLst>
          </p:cNvPr>
          <p:cNvSpPr txBox="1"/>
          <p:nvPr/>
        </p:nvSpPr>
        <p:spPr>
          <a:xfrm>
            <a:off x="8382000" y="610766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intensity</a:t>
            </a:r>
            <a:endParaRPr lang="en-FI" sz="1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EAD3EA-7142-484D-8BD0-69F0449295A9}"/>
              </a:ext>
            </a:extLst>
          </p:cNvPr>
          <p:cNvSpPr txBox="1"/>
          <p:nvPr/>
        </p:nvSpPr>
        <p:spPr>
          <a:xfrm>
            <a:off x="2514600" y="22860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prediction</a:t>
            </a:r>
            <a:endParaRPr lang="en-FI" sz="1800" dirty="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606BC57F-C9A9-43D1-A6C4-96F31EEE6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" y="5741432"/>
            <a:ext cx="33528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Uncertainty on output?</a:t>
            </a:r>
          </a:p>
        </p:txBody>
      </p:sp>
      <p:cxnSp>
        <p:nvCxnSpPr>
          <p:cNvPr id="27" name="Straight Connector 37">
            <a:extLst>
              <a:ext uri="{FF2B5EF4-FFF2-40B4-BE49-F238E27FC236}">
                <a16:creationId xmlns:a16="http://schemas.microsoft.com/office/drawing/2014/main" id="{1B184DCD-FE77-4258-9FC1-40D65A4C532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362200" y="4876800"/>
            <a:ext cx="1752600" cy="685800"/>
          </a:xfrm>
          <a:prstGeom prst="line">
            <a:avLst/>
          </a:prstGeom>
          <a:noFill/>
          <a:ln w="57150" algn="ctr">
            <a:solidFill>
              <a:srgbClr val="0099FF"/>
            </a:solidFill>
            <a:round/>
            <a:headEnd/>
            <a:tailEnd type="triangle" w="lg" len="med"/>
          </a:ln>
        </p:spPr>
      </p:cxnSp>
      <p:cxnSp>
        <p:nvCxnSpPr>
          <p:cNvPr id="16" name="Straight Connector 37">
            <a:extLst>
              <a:ext uri="{FF2B5EF4-FFF2-40B4-BE49-F238E27FC236}">
                <a16:creationId xmlns:a16="http://schemas.microsoft.com/office/drawing/2014/main" id="{69DEEE3D-B56B-408C-98EE-F8EF47D7C54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362200" y="5334000"/>
            <a:ext cx="1828800" cy="228600"/>
          </a:xfrm>
          <a:prstGeom prst="line">
            <a:avLst/>
          </a:prstGeom>
          <a:noFill/>
          <a:ln w="57150" algn="ctr">
            <a:solidFill>
              <a:srgbClr val="0099FF"/>
            </a:solidFill>
            <a:round/>
            <a:headEnd/>
            <a:tailEnd type="triangle" w="lg" len="med"/>
          </a:ln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DA8BB8F-329F-4EED-8EAC-5BBC2C476753}"/>
              </a:ext>
            </a:extLst>
          </p:cNvPr>
          <p:cNvSpPr txBox="1"/>
          <p:nvPr/>
        </p:nvSpPr>
        <p:spPr bwMode="auto">
          <a:xfrm>
            <a:off x="9065525" y="2971800"/>
            <a:ext cx="2745475" cy="2286000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algn="ctr">
              <a:buClr>
                <a:schemeClr val="tx1"/>
              </a:buClr>
              <a:buSzPct val="75000"/>
              <a:defRPr/>
            </a:pPr>
            <a:r>
              <a:rPr lang="en-US" b="1" dirty="0">
                <a:solidFill>
                  <a:srgbClr val="FF0000"/>
                </a:solidFill>
              </a:rPr>
              <a:t>discriminative models:</a:t>
            </a:r>
          </a:p>
          <a:p>
            <a:pPr algn="ctr">
              <a:buClr>
                <a:schemeClr val="tx1"/>
              </a:buClr>
              <a:buSzPct val="75000"/>
              <a:defRPr/>
            </a:pPr>
            <a:r>
              <a:rPr lang="en-US" sz="2400" dirty="0">
                <a:solidFill>
                  <a:srgbClr val="FF0000"/>
                </a:solidFill>
              </a:rPr>
              <a:t>CNNs + dropout at test time</a:t>
            </a:r>
          </a:p>
        </p:txBody>
      </p:sp>
    </p:spTree>
    <p:extLst>
      <p:ext uri="{BB962C8B-B14F-4D97-AF65-F5344CB8AC3E}">
        <p14:creationId xmlns:p14="http://schemas.microsoft.com/office/powerpoint/2010/main" val="12201872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689E4F-F7EC-4225-B1DA-97E610FFA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10668000" cy="4191000"/>
          </a:xfrm>
        </p:spPr>
        <p:txBody>
          <a:bodyPr/>
          <a:lstStyle/>
          <a:p>
            <a:pPr lvl="1"/>
            <a:r>
              <a:rPr lang="en-GB" dirty="0"/>
              <a:t>Variational methods (mean-field approximation):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Minimize the </a:t>
            </a:r>
            <a:r>
              <a:rPr lang="en-GB" dirty="0" err="1"/>
              <a:t>Kullback-Leibler</a:t>
            </a:r>
            <a:r>
              <a:rPr lang="en-GB" dirty="0"/>
              <a:t> divergence between           and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Monte Carlo sampling?</a:t>
            </a:r>
            <a:endParaRPr lang="en-FI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9743C3-1697-44B2-88FA-72EB08C6E09E}"/>
              </a:ext>
            </a:extLst>
          </p:cNvPr>
          <p:cNvGrpSpPr/>
          <p:nvPr/>
        </p:nvGrpSpPr>
        <p:grpSpPr>
          <a:xfrm>
            <a:off x="228600" y="2819400"/>
            <a:ext cx="11582400" cy="2895600"/>
            <a:chOff x="228600" y="2895600"/>
            <a:chExt cx="11582400" cy="2895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4ABC1A-EC69-40E2-BF8C-D75AE678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2962275"/>
              <a:ext cx="3038475" cy="235743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78E1E4-665E-42C5-AF05-96A83F0E7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0137" y="4038600"/>
              <a:ext cx="3090863" cy="24050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79426E-8067-4A35-AEF0-63CFD75DA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6231" y="2895600"/>
              <a:ext cx="283369" cy="250269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55CA1BB-7187-4529-9A41-1346FE252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24912" y="2971800"/>
              <a:ext cx="2986088" cy="235743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DDD81F-6C32-49FD-8311-5CB12E4C097C}"/>
                </a:ext>
              </a:extLst>
            </p:cNvPr>
            <p:cNvSpPr txBox="1"/>
            <p:nvPr/>
          </p:nvSpPr>
          <p:spPr>
            <a:xfrm>
              <a:off x="3429000" y="3741003"/>
              <a:ext cx="5229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/>
                <a:t>≈</a:t>
              </a:r>
              <a:endParaRPr lang="en-FI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045B48D-D217-4297-A7BA-6789ECE53744}"/>
                </a:ext>
              </a:extLst>
            </p:cNvPr>
            <p:cNvSpPr txBox="1"/>
            <p:nvPr/>
          </p:nvSpPr>
          <p:spPr>
            <a:xfrm>
              <a:off x="4435654" y="3733800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/>
                <a:t>x</a:t>
              </a:r>
              <a:endParaRPr lang="en-FI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4CCD9D-3EBE-481D-990F-9521202FF2FF}"/>
                </a:ext>
              </a:extLst>
            </p:cNvPr>
            <p:cNvSpPr txBox="1"/>
            <p:nvPr/>
          </p:nvSpPr>
          <p:spPr>
            <a:xfrm>
              <a:off x="8143061" y="3733800"/>
              <a:ext cx="5437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/>
                <a:t>=</a:t>
              </a:r>
              <a:endParaRPr lang="en-FI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94987DC-B541-4175-A1D2-C145FFE6D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6409" y="5425009"/>
              <a:ext cx="631428" cy="35904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95EA43B-1E80-4E1F-AA93-F1D74FF23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00337" y="5429771"/>
              <a:ext cx="2835238" cy="35904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0812E41-DC11-4115-93F4-1874511E0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7756" t="5321" r="20585" b="-5322"/>
            <a:stretch/>
          </p:blipFill>
          <p:spPr>
            <a:xfrm>
              <a:off x="3764369" y="5432154"/>
              <a:ext cx="914400" cy="35904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6703512-7F8C-4D79-969D-6454D426F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9576" t="-2321"/>
            <a:stretch/>
          </p:blipFill>
          <p:spPr>
            <a:xfrm>
              <a:off x="6024271" y="4381107"/>
              <a:ext cx="862593" cy="36738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D141929-5251-4F3D-8C4F-9397A79D37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1000" y="2085315"/>
            <a:ext cx="2166667" cy="4085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BABE30-ADE0-449E-8C2D-92599F680C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6973"/>
          <a:stretch/>
        </p:blipFill>
        <p:spPr>
          <a:xfrm>
            <a:off x="8232050" y="6072233"/>
            <a:ext cx="652870" cy="3590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DD2B80-DD4E-4FB2-BA9B-4BCA577E4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6528" y="6068876"/>
            <a:ext cx="631428" cy="35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60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C899B6F-4E1E-4566-9C63-B1CB89D0065D}"/>
              </a:ext>
            </a:extLst>
          </p:cNvPr>
          <p:cNvGrpSpPr/>
          <p:nvPr/>
        </p:nvGrpSpPr>
        <p:grpSpPr>
          <a:xfrm>
            <a:off x="1447800" y="1981200"/>
            <a:ext cx="2971799" cy="3111716"/>
            <a:chOff x="1447800" y="1981200"/>
            <a:chExt cx="2971799" cy="31117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32D68E-7DCC-4FD5-9460-AA1E95CE7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91" t="4522" r="2606" b="5161"/>
            <a:stretch/>
          </p:blipFill>
          <p:spPr>
            <a:xfrm>
              <a:off x="1676400" y="1981200"/>
              <a:ext cx="2743199" cy="2667000"/>
            </a:xfrm>
            <a:prstGeom prst="rect">
              <a:avLst/>
            </a:prstGeom>
          </p:spPr>
        </p:pic>
        <p:sp>
          <p:nvSpPr>
            <p:cNvPr id="13" name="Text Box 17">
              <a:extLst>
                <a:ext uri="{FF2B5EF4-FFF2-40B4-BE49-F238E27FC236}">
                  <a16:creationId xmlns:a16="http://schemas.microsoft.com/office/drawing/2014/main" id="{7BC9236A-FF5E-41FF-9B2E-B290DF2E09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800" y="4648200"/>
              <a:ext cx="2971799" cy="444716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itchFamily="2" charset="2"/>
                <a:buNone/>
              </a:pPr>
              <a:r>
                <a:rPr lang="en-US" altLang="fi-FI" sz="2000" i="1" dirty="0"/>
                <a:t>[Bishop PRML 2016]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CFF84D4-F5A4-4B06-AF82-02B6DE15C21E}"/>
              </a:ext>
            </a:extLst>
          </p:cNvPr>
          <p:cNvSpPr/>
          <p:nvPr/>
        </p:nvSpPr>
        <p:spPr bwMode="auto">
          <a:xfrm>
            <a:off x="4800600" y="1524000"/>
            <a:ext cx="7086600" cy="4114800"/>
          </a:xfrm>
          <a:prstGeom prst="rect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</a:pP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   Registration uncertainty </a:t>
            </a:r>
            <a:r>
              <a:rPr lang="en-GB" sz="2000" i="1" dirty="0"/>
              <a:t>[Le </a:t>
            </a:r>
            <a:r>
              <a:rPr lang="en-GB" sz="2000" i="1" dirty="0" err="1"/>
              <a:t>Folgoc</a:t>
            </a:r>
            <a:r>
              <a:rPr lang="en-GB" sz="2000" i="1" dirty="0"/>
              <a:t> TMI 2017]</a:t>
            </a:r>
            <a:endParaRPr lang="en-FI" sz="2000" i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689E4F-F7EC-4225-B1DA-97E610FFA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4648200" cy="4800600"/>
          </a:xfrm>
        </p:spPr>
        <p:txBody>
          <a:bodyPr/>
          <a:lstStyle/>
          <a:p>
            <a:pPr lvl="1"/>
            <a:r>
              <a:rPr lang="en-GB" dirty="0"/>
              <a:t>Fast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Can be hugely inaccurate (for strong dependencies)</a:t>
            </a:r>
          </a:p>
          <a:p>
            <a:pPr lvl="1"/>
            <a:r>
              <a:rPr lang="en-GB" dirty="0"/>
              <a:t>No red flags raised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Variational approximations (mean-field)?</a:t>
            </a:r>
            <a:endParaRPr lang="en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25AEA-358A-41D2-BA60-5F0758868771}"/>
              </a:ext>
            </a:extLst>
          </p:cNvPr>
          <p:cNvSpPr txBox="1"/>
          <p:nvPr/>
        </p:nvSpPr>
        <p:spPr bwMode="auto">
          <a:xfrm>
            <a:off x="5496558" y="5715000"/>
            <a:ext cx="6466842" cy="1066799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99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marL="0" indent="0" eaLnBrk="1" hangingPunct="1">
              <a:buNone/>
              <a:defRPr/>
            </a:pPr>
            <a:r>
              <a:rPr lang="en-US" altLang="fi-FI" b="1" i="1" kern="0" dirty="0">
                <a:solidFill>
                  <a:srgbClr val="0099FF"/>
                </a:solidFill>
              </a:rPr>
              <a:t>- OK for increasing e.g., Dice scores</a:t>
            </a:r>
          </a:p>
          <a:p>
            <a:pPr marL="0" indent="0" eaLnBrk="1" hangingPunct="1">
              <a:buNone/>
              <a:defRPr/>
            </a:pPr>
            <a:r>
              <a:rPr lang="en-US" altLang="fi-FI" b="1" i="1" kern="0" dirty="0">
                <a:solidFill>
                  <a:srgbClr val="0099FF"/>
                </a:solidFill>
              </a:rPr>
              <a:t>- Dubious for anything else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E95477-8EB0-4055-B152-B88E235E8671}"/>
              </a:ext>
            </a:extLst>
          </p:cNvPr>
          <p:cNvGrpSpPr/>
          <p:nvPr/>
        </p:nvGrpSpPr>
        <p:grpSpPr>
          <a:xfrm>
            <a:off x="4903750" y="2286000"/>
            <a:ext cx="6861866" cy="3284103"/>
            <a:chOff x="4903750" y="2000826"/>
            <a:chExt cx="6861866" cy="328410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3005EEF-2B6C-4F4D-8C0B-F1B2D2C3C69A}"/>
                </a:ext>
              </a:extLst>
            </p:cNvPr>
            <p:cNvGrpSpPr/>
            <p:nvPr/>
          </p:nvGrpSpPr>
          <p:grpSpPr>
            <a:xfrm>
              <a:off x="8759806" y="2008329"/>
              <a:ext cx="3005810" cy="3276600"/>
              <a:chOff x="4876800" y="1905000"/>
              <a:chExt cx="3005810" cy="327660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0E51321-3FE3-4E0C-8E15-4D71A664AD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76800" y="1905000"/>
                <a:ext cx="3005810" cy="3019474"/>
              </a:xfrm>
              <a:prstGeom prst="rect">
                <a:avLst/>
              </a:prstGeom>
            </p:spPr>
          </p:pic>
          <p:sp>
            <p:nvSpPr>
              <p:cNvPr id="14" name="Text Box 17">
                <a:extLst>
                  <a:ext uri="{FF2B5EF4-FFF2-40B4-BE49-F238E27FC236}">
                    <a16:creationId xmlns:a16="http://schemas.microsoft.com/office/drawing/2014/main" id="{EF1680B8-6E11-4622-876E-B2F1BCCDF2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36705" y="4736884"/>
                <a:ext cx="2285999" cy="44471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itchFamily="2" charset="2"/>
                  <a:buNone/>
                </a:pPr>
                <a:r>
                  <a:rPr lang="en-US" altLang="fi-FI" sz="2400" dirty="0">
                    <a:latin typeface="Times New Roman" pitchFamily="18" charset="0"/>
                  </a:rPr>
                  <a:t>variational 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42F28BA-9D8E-4EE4-BC2B-F2687873E259}"/>
                </a:ext>
              </a:extLst>
            </p:cNvPr>
            <p:cNvGrpSpPr/>
            <p:nvPr/>
          </p:nvGrpSpPr>
          <p:grpSpPr>
            <a:xfrm>
              <a:off x="4903750" y="2000826"/>
              <a:ext cx="3825576" cy="3264116"/>
              <a:chOff x="8214024" y="1905000"/>
              <a:chExt cx="3825576" cy="326411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5EF56DE-AACE-4D33-8D14-D7961E570B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14024" y="1905000"/>
                <a:ext cx="3825576" cy="2992148"/>
              </a:xfrm>
              <a:prstGeom prst="rect">
                <a:avLst/>
              </a:prstGeom>
            </p:spPr>
          </p:pic>
          <p:sp>
            <p:nvSpPr>
              <p:cNvPr id="18" name="Text Box 17">
                <a:extLst>
                  <a:ext uri="{FF2B5EF4-FFF2-40B4-BE49-F238E27FC236}">
                    <a16:creationId xmlns:a16="http://schemas.microsoft.com/office/drawing/2014/main" id="{C7A26F33-CCCD-4C51-84F5-22FDC43B4F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1" y="4724400"/>
                <a:ext cx="2285999" cy="44471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itchFamily="2" charset="2"/>
                  <a:buNone/>
                </a:pPr>
                <a:r>
                  <a:rPr lang="en-US" altLang="fi-FI" sz="2400" dirty="0">
                    <a:latin typeface="Times New Roman" pitchFamily="18" charset="0"/>
                  </a:rPr>
                  <a:t>Monte Carlo </a:t>
                </a:r>
              </a:p>
            </p:txBody>
          </p:sp>
        </p:grpSp>
      </p:grpSp>
      <p:pic>
        <p:nvPicPr>
          <p:cNvPr id="24" name="Picture 23" descr="ouch.png">
            <a:extLst>
              <a:ext uri="{FF2B5EF4-FFF2-40B4-BE49-F238E27FC236}">
                <a16:creationId xmlns:a16="http://schemas.microsoft.com/office/drawing/2014/main" id="{6FAF4A23-DA1E-4CA7-A328-492AA1E34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62" y="5808899"/>
            <a:ext cx="872676" cy="879000"/>
          </a:xfrm>
          <a:prstGeom prst="rect">
            <a:avLst/>
          </a:prstGeom>
        </p:spPr>
      </p:pic>
      <p:pic>
        <p:nvPicPr>
          <p:cNvPr id="25" name="Picture 24" descr="yeah.png">
            <a:extLst>
              <a:ext uri="{FF2B5EF4-FFF2-40B4-BE49-F238E27FC236}">
                <a16:creationId xmlns:a16="http://schemas.microsoft.com/office/drawing/2014/main" id="{ACCB8CC9-F3E0-433F-A42C-42083B6C4F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2" y="1846880"/>
            <a:ext cx="903696" cy="8782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1F169F-DBE6-42E3-8B78-A15F09BBEF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6973"/>
          <a:stretch/>
        </p:blipFill>
        <p:spPr>
          <a:xfrm>
            <a:off x="2335674" y="2569789"/>
            <a:ext cx="652870" cy="35904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9DADBC-DDD1-44F5-A4E1-52FA6D2636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448" y="4098653"/>
            <a:ext cx="631428" cy="35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778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689E4F-F7EC-4225-B1DA-97E610FFA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11506200" cy="4191000"/>
          </a:xfrm>
        </p:spPr>
        <p:txBody>
          <a:bodyPr/>
          <a:lstStyle/>
          <a:p>
            <a:pPr lvl="1"/>
            <a:r>
              <a:rPr lang="en-GB" dirty="0"/>
              <a:t>Randomly remove some units in a neural network </a:t>
            </a:r>
            <a:r>
              <a:rPr lang="en-GB" sz="2000" i="1" dirty="0"/>
              <a:t>[Gal &amp; </a:t>
            </a:r>
            <a:r>
              <a:rPr lang="en-GB" sz="2000" i="1" dirty="0" err="1"/>
              <a:t>Ghahramani</a:t>
            </a:r>
            <a:r>
              <a:rPr lang="en-GB" sz="2000" i="1" dirty="0"/>
              <a:t> ICML 2016]</a:t>
            </a:r>
          </a:p>
          <a:p>
            <a:pPr lvl="1"/>
            <a:r>
              <a:rPr lang="en-GB" dirty="0"/>
              <a:t>Popular in medical image analysis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BTW: dropout at test time?</a:t>
            </a:r>
            <a:endParaRPr lang="en-FI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1909CF-1088-4AC0-9924-E4EDEB23FBD1}"/>
              </a:ext>
            </a:extLst>
          </p:cNvPr>
          <p:cNvGrpSpPr/>
          <p:nvPr/>
        </p:nvGrpSpPr>
        <p:grpSpPr>
          <a:xfrm>
            <a:off x="228600" y="3440906"/>
            <a:ext cx="11582400" cy="2959894"/>
            <a:chOff x="228600" y="2907506"/>
            <a:chExt cx="11582400" cy="29598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4ABC1A-EC69-40E2-BF8C-D75AE678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2962275"/>
              <a:ext cx="3038475" cy="235743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DDD81F-6C32-49FD-8311-5CB12E4C097C}"/>
                </a:ext>
              </a:extLst>
            </p:cNvPr>
            <p:cNvSpPr txBox="1"/>
            <p:nvPr/>
          </p:nvSpPr>
          <p:spPr>
            <a:xfrm>
              <a:off x="3429000" y="3741003"/>
              <a:ext cx="5229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/>
                <a:t>≈</a:t>
              </a:r>
              <a:endParaRPr lang="en-FI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045B48D-D217-4297-A7BA-6789ECE53744}"/>
                </a:ext>
              </a:extLst>
            </p:cNvPr>
            <p:cNvSpPr txBox="1"/>
            <p:nvPr/>
          </p:nvSpPr>
          <p:spPr>
            <a:xfrm>
              <a:off x="4435654" y="3733800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/>
                <a:t>x</a:t>
              </a:r>
              <a:endParaRPr lang="en-FI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4CCD9D-3EBE-481D-990F-9521202FF2FF}"/>
                </a:ext>
              </a:extLst>
            </p:cNvPr>
            <p:cNvSpPr txBox="1"/>
            <p:nvPr/>
          </p:nvSpPr>
          <p:spPr>
            <a:xfrm>
              <a:off x="8143061" y="3733800"/>
              <a:ext cx="5437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/>
                <a:t>=</a:t>
              </a:r>
              <a:endParaRPr lang="en-FI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514F1B-0DF3-463F-9494-1DCFB4099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0137" y="4038600"/>
              <a:ext cx="3090863" cy="24050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A198A56-DCE3-47C1-A700-30CD83B74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60031" y="2907506"/>
              <a:ext cx="283369" cy="250269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87D4821-D2BA-4606-9DE7-EFBC549C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24912" y="2976562"/>
              <a:ext cx="2986088" cy="2357438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19F009B-C7FD-4E55-A286-6DBBFD758C4C}"/>
                </a:ext>
              </a:extLst>
            </p:cNvPr>
            <p:cNvGrpSpPr/>
            <p:nvPr/>
          </p:nvGrpSpPr>
          <p:grpSpPr>
            <a:xfrm>
              <a:off x="1116409" y="4457307"/>
              <a:ext cx="10619166" cy="1410093"/>
              <a:chOff x="1116409" y="4304907"/>
              <a:chExt cx="10619166" cy="141009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DAFDE6E-F858-46CD-B4AD-EC0643C87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6409" y="5348809"/>
                <a:ext cx="631428" cy="359047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EA551F7-81FE-476D-9EAA-BE26B723F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00337" y="5353571"/>
                <a:ext cx="2835238" cy="35904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D1ABFB3-3545-417A-8682-CF0B549CE3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57756" t="5321" r="20585" b="-5322"/>
              <a:stretch/>
            </p:blipFill>
            <p:spPr>
              <a:xfrm>
                <a:off x="3764369" y="5355954"/>
                <a:ext cx="914400" cy="35904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8B85377-564B-44CE-8005-4772FE82AC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9576" t="-2321"/>
              <a:stretch/>
            </p:blipFill>
            <p:spPr>
              <a:xfrm>
                <a:off x="6024271" y="4304907"/>
                <a:ext cx="862593" cy="367380"/>
              </a:xfrm>
              <a:prstGeom prst="rect">
                <a:avLst/>
              </a:prstGeom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BFDF4CD-9B1E-42EB-87C4-8BE3FC062140}"/>
              </a:ext>
            </a:extLst>
          </p:cNvPr>
          <p:cNvGrpSpPr/>
          <p:nvPr/>
        </p:nvGrpSpPr>
        <p:grpSpPr>
          <a:xfrm>
            <a:off x="4935406" y="5562600"/>
            <a:ext cx="3446594" cy="1264326"/>
            <a:chOff x="4935406" y="5562600"/>
            <a:chExt cx="3446594" cy="126432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CA7C25-F01F-414D-89B3-F5D99743D250}"/>
                </a:ext>
              </a:extLst>
            </p:cNvPr>
            <p:cNvSpPr txBox="1"/>
            <p:nvPr/>
          </p:nvSpPr>
          <p:spPr bwMode="auto">
            <a:xfrm>
              <a:off x="5636525" y="5761084"/>
              <a:ext cx="2745475" cy="921603"/>
            </a:xfrm>
            <a:prstGeom prst="roundRect">
              <a:avLst/>
            </a:prstGeom>
            <a:solidFill>
              <a:schemeClr val="accent1"/>
            </a:solidFill>
            <a:ln w="3672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lIns="0" tIns="63360" rIns="0" bIns="63360" anchor="ctr" anchorCtr="1"/>
            <a:lstStyle/>
            <a:p>
              <a:pPr algn="ctr">
                <a:buClr>
                  <a:schemeClr val="tx1"/>
                </a:buClr>
                <a:buSzPct val="75000"/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Really?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pic>
          <p:nvPicPr>
            <p:cNvPr id="23" name="Picture 2" descr="C:\Users\koen\AppData\Local\Microsoft\Windows\Temporary Internet Files\Content.IE5\QCX81QO0\MCj04344110000[1].wmf">
              <a:extLst>
                <a:ext uri="{FF2B5EF4-FFF2-40B4-BE49-F238E27FC236}">
                  <a16:creationId xmlns:a16="http://schemas.microsoft.com/office/drawing/2014/main" id="{1C40BF3E-7801-4D9F-8CC7-EBF378AB8F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935406" y="5562600"/>
              <a:ext cx="1123844" cy="1264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297331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689E4F-F7EC-4225-B1DA-97E610FFA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2057400"/>
            <a:ext cx="6019800" cy="4191000"/>
          </a:xfrm>
        </p:spPr>
        <p:txBody>
          <a:bodyPr/>
          <a:lstStyle/>
          <a:p>
            <a:pPr marL="457200" lvl="1" indent="0">
              <a:buNone/>
            </a:pPr>
            <a:r>
              <a:rPr lang="en-GB" dirty="0"/>
              <a:t>Markov chain Monte Carlo (MCMC):</a:t>
            </a:r>
          </a:p>
          <a:p>
            <a:pPr lvl="2"/>
            <a:r>
              <a:rPr lang="en-GB" sz="2400" dirty="0"/>
              <a:t>Propose a perturbation       of a current state         using a proposal distribution</a:t>
            </a:r>
          </a:p>
          <a:p>
            <a:pPr lvl="2"/>
            <a:endParaRPr lang="en-GB" sz="2400" dirty="0"/>
          </a:p>
          <a:p>
            <a:pPr lvl="2"/>
            <a:r>
              <a:rPr lang="en-GB" sz="2400" dirty="0"/>
              <a:t>Accept       with probability 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marL="914400" lvl="2" indent="0">
              <a:buNone/>
            </a:pPr>
            <a:endParaRPr lang="en-GB" dirty="0"/>
          </a:p>
          <a:p>
            <a:pPr marL="914400" lvl="2" indent="0">
              <a:buNone/>
            </a:pPr>
            <a:r>
              <a:rPr lang="en-GB" dirty="0"/>
              <a:t>                </a:t>
            </a:r>
            <a:r>
              <a:rPr lang="en-GB" i="1" dirty="0"/>
              <a:t>[Metropolis-Hastings]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Monte Carlo sampling in high dimensions</a:t>
            </a:r>
            <a:endParaRPr lang="en-FI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1D5C20-FFF1-4E30-9E96-A8E41872B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133600"/>
            <a:ext cx="5482114" cy="4243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35B5BF-4D52-4E5A-9F99-2F5AE389A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2860347"/>
            <a:ext cx="557142" cy="334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8A2094-FB8F-4B26-96D2-DC1628726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295" y="2559400"/>
            <a:ext cx="321905" cy="2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9187A3-95CF-49CE-9665-5AA3754EC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3242415"/>
            <a:ext cx="1473333" cy="420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342972-4A3C-4B45-A2A3-6CE8F6E0D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1874" y="4648200"/>
            <a:ext cx="4048572" cy="8914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4B0B3E-A713-4DF5-86EA-D7908F487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215" y="4190080"/>
            <a:ext cx="321905" cy="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497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Monte Carlo sampling in high dimensions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AF0514-00CD-40E1-AEF9-3E13B1A26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131200"/>
            <a:ext cx="5482114" cy="4243388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8F049BC-8159-4619-A989-07D3605E0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2057400"/>
            <a:ext cx="6019800" cy="4191000"/>
          </a:xfrm>
        </p:spPr>
        <p:txBody>
          <a:bodyPr/>
          <a:lstStyle/>
          <a:p>
            <a:pPr marL="457200" lvl="1" indent="0">
              <a:buNone/>
            </a:pPr>
            <a:r>
              <a:rPr lang="en-GB" dirty="0"/>
              <a:t>Markov chain Monte Carlo (MCMC):</a:t>
            </a:r>
          </a:p>
          <a:p>
            <a:pPr lvl="2"/>
            <a:r>
              <a:rPr lang="en-GB" sz="2400" dirty="0"/>
              <a:t>Propose a perturbation       of a current state         using a proposal distribution</a:t>
            </a:r>
          </a:p>
          <a:p>
            <a:pPr lvl="2"/>
            <a:endParaRPr lang="en-GB" sz="2400" dirty="0"/>
          </a:p>
          <a:p>
            <a:pPr lvl="2"/>
            <a:r>
              <a:rPr lang="en-GB" sz="2400" dirty="0"/>
              <a:t>Accept       with probability 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marL="914400" lvl="2" indent="0">
              <a:buNone/>
            </a:pPr>
            <a:endParaRPr lang="en-GB" dirty="0"/>
          </a:p>
          <a:p>
            <a:pPr marL="914400" lvl="2" indent="0">
              <a:buNone/>
            </a:pPr>
            <a:r>
              <a:rPr lang="en-GB" dirty="0"/>
              <a:t>                </a:t>
            </a:r>
            <a:r>
              <a:rPr lang="en-GB" i="1" dirty="0"/>
              <a:t>[Metropolis-Hastings]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B9DF8D-19D5-4E92-AD98-CF6177D36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2860347"/>
            <a:ext cx="557142" cy="334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A88DD3-261B-42B8-9E32-F1F61E5BA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295" y="2559400"/>
            <a:ext cx="321905" cy="2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47DF36-2E9D-4E25-AA3A-4CA058825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3242415"/>
            <a:ext cx="1473333" cy="420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B1AF83-49D4-4EDF-BB3B-759CDA009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1874" y="4648200"/>
            <a:ext cx="4048572" cy="891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6F8000-BE98-43CD-9CDE-FB911D526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215" y="4190080"/>
            <a:ext cx="321905" cy="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230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Monte Carlo sampling in high dimensions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83C4A1-8393-4FF1-8150-C8ABB0B93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686" y="2133600"/>
            <a:ext cx="5482114" cy="4243388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8084E0A-9B72-477E-94C5-E53121C63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2057400"/>
            <a:ext cx="6019800" cy="4191000"/>
          </a:xfrm>
        </p:spPr>
        <p:txBody>
          <a:bodyPr/>
          <a:lstStyle/>
          <a:p>
            <a:pPr marL="457200" lvl="1" indent="0">
              <a:buNone/>
            </a:pPr>
            <a:r>
              <a:rPr lang="en-GB" dirty="0"/>
              <a:t>Markov chain Monte Carlo (MCMC):</a:t>
            </a:r>
          </a:p>
          <a:p>
            <a:pPr lvl="2"/>
            <a:r>
              <a:rPr lang="en-GB" sz="2400" dirty="0"/>
              <a:t>Propose a perturbation       of a current state         using a proposal distribution</a:t>
            </a:r>
          </a:p>
          <a:p>
            <a:pPr lvl="2"/>
            <a:endParaRPr lang="en-GB" sz="2400" dirty="0"/>
          </a:p>
          <a:p>
            <a:pPr lvl="2"/>
            <a:r>
              <a:rPr lang="en-GB" sz="2400" dirty="0"/>
              <a:t>Accept       with probability 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marL="914400" lvl="2" indent="0">
              <a:buNone/>
            </a:pPr>
            <a:endParaRPr lang="en-GB" dirty="0"/>
          </a:p>
          <a:p>
            <a:pPr marL="914400" lvl="2" indent="0">
              <a:buNone/>
            </a:pPr>
            <a:r>
              <a:rPr lang="en-GB" dirty="0"/>
              <a:t>                </a:t>
            </a:r>
            <a:r>
              <a:rPr lang="en-GB" i="1" dirty="0"/>
              <a:t>[Metropolis-Hastings]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75D2C2-5562-47D3-BAAF-CA3679854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2860347"/>
            <a:ext cx="557142" cy="334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E6094C-AAE2-47CE-B6DF-BC783E033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295" y="2559400"/>
            <a:ext cx="321905" cy="2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1BD9F-8BF2-421D-A5D2-D0CD2F38F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3242415"/>
            <a:ext cx="1473333" cy="420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E76784-F607-415B-BB94-FB0AF7BB5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1874" y="4648200"/>
            <a:ext cx="4048572" cy="891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D38266-2FB4-469C-A6A8-17E8F83E1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215" y="4190080"/>
            <a:ext cx="321905" cy="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357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Monte Carlo sampling in high dimensions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123CB0-9841-4370-8614-43CEBDA4B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133600"/>
            <a:ext cx="5482114" cy="4243388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0E7FBDD-1705-413F-BA1B-5BEB259A8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2057400"/>
            <a:ext cx="6019800" cy="4191000"/>
          </a:xfrm>
        </p:spPr>
        <p:txBody>
          <a:bodyPr/>
          <a:lstStyle/>
          <a:p>
            <a:pPr marL="457200" lvl="1" indent="0">
              <a:buNone/>
            </a:pPr>
            <a:r>
              <a:rPr lang="en-GB" dirty="0"/>
              <a:t>Markov chain Monte Carlo (MCMC):</a:t>
            </a:r>
          </a:p>
          <a:p>
            <a:pPr lvl="2"/>
            <a:r>
              <a:rPr lang="en-GB" sz="2400" dirty="0"/>
              <a:t>Propose a perturbation       of a current state         using a proposal distribution</a:t>
            </a:r>
          </a:p>
          <a:p>
            <a:pPr lvl="2"/>
            <a:endParaRPr lang="en-GB" sz="2400" dirty="0"/>
          </a:p>
          <a:p>
            <a:pPr lvl="2"/>
            <a:r>
              <a:rPr lang="en-GB" sz="2400" dirty="0"/>
              <a:t>Accept       with probability 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marL="914400" lvl="2" indent="0">
              <a:buNone/>
            </a:pPr>
            <a:endParaRPr lang="en-GB" dirty="0"/>
          </a:p>
          <a:p>
            <a:pPr marL="914400" lvl="2" indent="0">
              <a:buNone/>
            </a:pPr>
            <a:r>
              <a:rPr lang="en-GB" dirty="0"/>
              <a:t>                </a:t>
            </a:r>
            <a:r>
              <a:rPr lang="en-GB" i="1" dirty="0"/>
              <a:t>[Metropolis-Hastings]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3231C5-2848-4A68-A91B-1BC42C603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2860347"/>
            <a:ext cx="557142" cy="334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293860-9F45-4006-BB3F-2D83AE02E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295" y="2559400"/>
            <a:ext cx="321905" cy="2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C74E37-C5B5-4EBF-B059-2091B0E0F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3242415"/>
            <a:ext cx="1473333" cy="420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3E3A3A-5985-4601-9EBE-DE6BA1651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1874" y="4648200"/>
            <a:ext cx="4048572" cy="891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BEBCAC-777D-41E0-BEE3-8CB4124DC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215" y="4190080"/>
            <a:ext cx="321905" cy="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795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Monte Carlo sampling in high dimensions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63126-4A6C-45E6-B413-2CB1A9BF3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133600"/>
            <a:ext cx="5482114" cy="4243388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D2D3544-A5BB-4BBD-B21E-DC15D1329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2057400"/>
            <a:ext cx="6019800" cy="4191000"/>
          </a:xfrm>
        </p:spPr>
        <p:txBody>
          <a:bodyPr/>
          <a:lstStyle/>
          <a:p>
            <a:pPr marL="457200" lvl="1" indent="0">
              <a:buNone/>
            </a:pPr>
            <a:r>
              <a:rPr lang="en-GB" dirty="0"/>
              <a:t>Markov chain Monte Carlo (MCMC):</a:t>
            </a:r>
          </a:p>
          <a:p>
            <a:pPr lvl="2"/>
            <a:r>
              <a:rPr lang="en-GB" sz="2400" dirty="0"/>
              <a:t>Propose a perturbation       of a current state         using a proposal distribution</a:t>
            </a:r>
          </a:p>
          <a:p>
            <a:pPr lvl="2"/>
            <a:endParaRPr lang="en-GB" sz="2400" dirty="0"/>
          </a:p>
          <a:p>
            <a:pPr lvl="2"/>
            <a:r>
              <a:rPr lang="en-GB" sz="2400" dirty="0"/>
              <a:t>Accept       with probability 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marL="914400" lvl="2" indent="0">
              <a:buNone/>
            </a:pPr>
            <a:endParaRPr lang="en-GB" dirty="0"/>
          </a:p>
          <a:p>
            <a:pPr marL="914400" lvl="2" indent="0">
              <a:buNone/>
            </a:pPr>
            <a:r>
              <a:rPr lang="en-GB" dirty="0"/>
              <a:t>                </a:t>
            </a:r>
            <a:r>
              <a:rPr lang="en-GB" i="1" dirty="0"/>
              <a:t>[Metropolis-Hastings]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B0C403-F4A1-44EE-AF07-86B32E8BA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2860347"/>
            <a:ext cx="557142" cy="334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0B4976-0EC1-412E-A63F-54718E923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295" y="2559400"/>
            <a:ext cx="321905" cy="2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799508-A4C5-48AC-8E54-8D7FF7439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3242415"/>
            <a:ext cx="1473333" cy="420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40AD0A-A32D-4127-9232-0967D76EC5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1874" y="4648200"/>
            <a:ext cx="4048572" cy="891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39D9A5-0BAC-41D5-AF62-B74F65780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215" y="4190080"/>
            <a:ext cx="321905" cy="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512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Monte Carlo sampling in high dimensions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BB2963-6E18-4F07-9AAA-C42C0298F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686" y="2133600"/>
            <a:ext cx="5482114" cy="4243388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3C48864-C3D7-40DF-9DC7-AFA57F4B7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2057400"/>
            <a:ext cx="6019800" cy="4191000"/>
          </a:xfrm>
        </p:spPr>
        <p:txBody>
          <a:bodyPr/>
          <a:lstStyle/>
          <a:p>
            <a:pPr marL="457200" lvl="1" indent="0">
              <a:buNone/>
            </a:pPr>
            <a:r>
              <a:rPr lang="en-GB" dirty="0"/>
              <a:t>Markov chain Monte Carlo (MCMC):</a:t>
            </a:r>
          </a:p>
          <a:p>
            <a:pPr lvl="2"/>
            <a:r>
              <a:rPr lang="en-GB" sz="2400" dirty="0"/>
              <a:t>Propose a perturbation       of a current state         using a proposal distribution</a:t>
            </a:r>
          </a:p>
          <a:p>
            <a:pPr lvl="2"/>
            <a:endParaRPr lang="en-GB" sz="2400" dirty="0"/>
          </a:p>
          <a:p>
            <a:pPr lvl="2"/>
            <a:r>
              <a:rPr lang="en-GB" sz="2400" dirty="0"/>
              <a:t>Accept       with probability 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marL="914400" lvl="2" indent="0">
              <a:buNone/>
            </a:pPr>
            <a:endParaRPr lang="en-GB" dirty="0"/>
          </a:p>
          <a:p>
            <a:pPr marL="914400" lvl="2" indent="0">
              <a:buNone/>
            </a:pPr>
            <a:r>
              <a:rPr lang="en-GB" dirty="0"/>
              <a:t>                </a:t>
            </a:r>
            <a:r>
              <a:rPr lang="en-GB" i="1" dirty="0"/>
              <a:t>[Metropolis-Hastings]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B9A39F-F31C-44C0-9BD8-029EAA066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2860347"/>
            <a:ext cx="557142" cy="334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434C0C-903C-4F70-A5CD-0852B8E8D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295" y="2559400"/>
            <a:ext cx="321905" cy="2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7456BA-2CFE-4FDA-8D73-7EED01BA4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3242415"/>
            <a:ext cx="1473333" cy="420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761648-F686-4A09-922F-FD833B228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1874" y="4648200"/>
            <a:ext cx="4048572" cy="891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9CA761-B7E2-45F5-9641-DF90882BB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215" y="4190080"/>
            <a:ext cx="321905" cy="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559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Monte Carlo sampling in high dimensions</a:t>
            </a:r>
            <a:endParaRPr lang="en-FI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3C48864-C3D7-40DF-9DC7-AFA57F4B7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2057400"/>
            <a:ext cx="6019800" cy="4191000"/>
          </a:xfrm>
        </p:spPr>
        <p:txBody>
          <a:bodyPr/>
          <a:lstStyle/>
          <a:p>
            <a:pPr marL="457200" lvl="1" indent="0">
              <a:buNone/>
            </a:pPr>
            <a:r>
              <a:rPr lang="en-GB" dirty="0"/>
              <a:t>Markov chain Monte Carlo (MCMC):</a:t>
            </a:r>
          </a:p>
          <a:p>
            <a:pPr lvl="2"/>
            <a:r>
              <a:rPr lang="en-GB" sz="2400" dirty="0"/>
              <a:t>Propose a perturbation       of a current state         using a proposal distribution</a:t>
            </a:r>
          </a:p>
          <a:p>
            <a:pPr lvl="2"/>
            <a:endParaRPr lang="en-GB" sz="2400" dirty="0"/>
          </a:p>
          <a:p>
            <a:pPr lvl="2"/>
            <a:r>
              <a:rPr lang="en-GB" sz="2400" dirty="0"/>
              <a:t>Accept       with probability 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marL="914400" lvl="2" indent="0">
              <a:buNone/>
            </a:pPr>
            <a:endParaRPr lang="en-GB" dirty="0"/>
          </a:p>
          <a:p>
            <a:pPr marL="914400" lvl="2" indent="0">
              <a:buNone/>
            </a:pPr>
            <a:r>
              <a:rPr lang="en-GB" dirty="0"/>
              <a:t>                </a:t>
            </a:r>
            <a:r>
              <a:rPr lang="en-GB" i="1" dirty="0"/>
              <a:t>[Metropolis-Hastings]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B9A39F-F31C-44C0-9BD8-029EAA066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2860347"/>
            <a:ext cx="557142" cy="334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434C0C-903C-4F70-A5CD-0852B8E8D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295" y="2559400"/>
            <a:ext cx="321905" cy="2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7456BA-2CFE-4FDA-8D73-7EED01BA4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242415"/>
            <a:ext cx="1473333" cy="420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761648-F686-4A09-922F-FD833B228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874" y="4648200"/>
            <a:ext cx="4048572" cy="891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9CA761-B7E2-45F5-9641-DF90882BB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215" y="4190080"/>
            <a:ext cx="321905" cy="26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656326-DF41-4C67-B7BC-926F96909B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2686" y="2134800"/>
            <a:ext cx="5482114" cy="42433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B93690-94A4-4C46-9F11-5D379D64408B}"/>
              </a:ext>
            </a:extLst>
          </p:cNvPr>
          <p:cNvSpPr txBox="1"/>
          <p:nvPr/>
        </p:nvSpPr>
        <p:spPr bwMode="auto">
          <a:xfrm>
            <a:off x="5867400" y="5105401"/>
            <a:ext cx="6068154" cy="1676399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99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marL="0" indent="0" eaLnBrk="1" hangingPunct="1">
              <a:buNone/>
              <a:defRPr/>
            </a:pPr>
            <a:r>
              <a:rPr lang="en-US" altLang="fi-FI" b="1" i="1" kern="0" dirty="0">
                <a:solidFill>
                  <a:srgbClr val="0099FF"/>
                </a:solidFill>
              </a:rPr>
              <a:t>- Great approximations</a:t>
            </a:r>
          </a:p>
          <a:p>
            <a:pPr eaLnBrk="1" hangingPunct="1">
              <a:defRPr/>
            </a:pPr>
            <a:r>
              <a:rPr lang="en-US" altLang="fi-FI" b="1" i="1" kern="0" dirty="0">
                <a:solidFill>
                  <a:srgbClr val="0099FF"/>
                </a:solidFill>
              </a:rPr>
              <a:t>- Dependencies can make things     </a:t>
            </a:r>
          </a:p>
          <a:p>
            <a:pPr algn="just" eaLnBrk="1" hangingPunct="1">
              <a:defRPr/>
            </a:pPr>
            <a:r>
              <a:rPr lang="en-US" altLang="fi-FI" b="1" i="1" kern="0" dirty="0">
                <a:solidFill>
                  <a:srgbClr val="0099FF"/>
                </a:solidFill>
              </a:rPr>
              <a:t>  super slow</a:t>
            </a:r>
          </a:p>
          <a:p>
            <a:pPr eaLnBrk="1" hangingPunct="1">
              <a:defRPr/>
            </a:pPr>
            <a:r>
              <a:rPr lang="en-US" altLang="fi-FI" b="1" i="1" kern="0" dirty="0">
                <a:solidFill>
                  <a:srgbClr val="0099FF"/>
                </a:solidFill>
              </a:rPr>
              <a:t>- Burn-in period?</a:t>
            </a:r>
          </a:p>
        </p:txBody>
      </p:sp>
      <p:pic>
        <p:nvPicPr>
          <p:cNvPr id="15" name="Picture 14" descr="ouch.png">
            <a:extLst>
              <a:ext uri="{FF2B5EF4-FFF2-40B4-BE49-F238E27FC236}">
                <a16:creationId xmlns:a16="http://schemas.microsoft.com/office/drawing/2014/main" id="{9C6DF3A6-2826-469E-B602-86A76CF29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6247" y="5737748"/>
            <a:ext cx="872676" cy="879000"/>
          </a:xfrm>
          <a:prstGeom prst="rect">
            <a:avLst/>
          </a:prstGeom>
        </p:spPr>
      </p:pic>
      <p:pic>
        <p:nvPicPr>
          <p:cNvPr id="16" name="Picture 15" descr="yeah.png">
            <a:extLst>
              <a:ext uri="{FF2B5EF4-FFF2-40B4-BE49-F238E27FC236}">
                <a16:creationId xmlns:a16="http://schemas.microsoft.com/office/drawing/2014/main" id="{40C64FDA-3EE5-44CB-A610-4BD546807A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3704" y="4859508"/>
            <a:ext cx="903696" cy="87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59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79F4FD-71A6-4C2E-B537-5A8C4335E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Uncertainty in input and output?</a:t>
            </a:r>
            <a:endParaRPr lang="en-FI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F3A0B7-B657-4B99-9C95-8E0179872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876425"/>
            <a:ext cx="6138863" cy="475297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9440F8F-3AA5-46A4-B2DB-35551E39D0E3}"/>
              </a:ext>
            </a:extLst>
          </p:cNvPr>
          <p:cNvCxnSpPr>
            <a:cxnSpLocks/>
          </p:cNvCxnSpPr>
          <p:nvPr/>
        </p:nvCxnSpPr>
        <p:spPr bwMode="auto">
          <a:xfrm>
            <a:off x="3048000" y="5410200"/>
            <a:ext cx="2743200" cy="12192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A2676C4-C0EC-4826-8B72-8306496C69BC}"/>
              </a:ext>
            </a:extLst>
          </p:cNvPr>
          <p:cNvCxnSpPr>
            <a:cxnSpLocks/>
          </p:cNvCxnSpPr>
          <p:nvPr/>
        </p:nvCxnSpPr>
        <p:spPr bwMode="auto">
          <a:xfrm flipV="1">
            <a:off x="3048000" y="2438400"/>
            <a:ext cx="0" cy="29718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32C7AB8-BD38-4C86-B780-C1A14D917305}"/>
              </a:ext>
            </a:extLst>
          </p:cNvPr>
          <p:cNvSpPr txBox="1"/>
          <p:nvPr/>
        </p:nvSpPr>
        <p:spPr>
          <a:xfrm>
            <a:off x="1752600" y="25908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prediction</a:t>
            </a:r>
            <a:endParaRPr lang="en-FI" sz="1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077A68-6B63-41A3-BD4A-FE5892184E99}"/>
              </a:ext>
            </a:extLst>
          </p:cNvPr>
          <p:cNvSpPr txBox="1"/>
          <p:nvPr/>
        </p:nvSpPr>
        <p:spPr>
          <a:xfrm rot="1488691">
            <a:off x="4525706" y="636558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intensity</a:t>
            </a:r>
            <a:endParaRPr lang="en-FI" sz="1800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C645BE7-D9F0-40A5-95FA-C0331B6A35CF}"/>
              </a:ext>
            </a:extLst>
          </p:cNvPr>
          <p:cNvCxnSpPr>
            <a:cxnSpLocks/>
          </p:cNvCxnSpPr>
          <p:nvPr/>
        </p:nvCxnSpPr>
        <p:spPr bwMode="auto">
          <a:xfrm rot="-60000" flipV="1">
            <a:off x="5667375" y="5666616"/>
            <a:ext cx="3552825" cy="902682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4B86607-5258-475B-91D6-44946B38B696}"/>
              </a:ext>
            </a:extLst>
          </p:cNvPr>
          <p:cNvSpPr txBox="1"/>
          <p:nvPr/>
        </p:nvSpPr>
        <p:spPr>
          <a:xfrm rot="20668275">
            <a:off x="7901969" y="5772842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input variation</a:t>
            </a:r>
            <a:endParaRPr lang="en-FI" sz="1800" dirty="0"/>
          </a:p>
        </p:txBody>
      </p:sp>
    </p:spTree>
    <p:extLst>
      <p:ext uri="{BB962C8B-B14F-4D97-AF65-F5344CB8AC3E}">
        <p14:creationId xmlns:p14="http://schemas.microsoft.com/office/powerpoint/2010/main" val="9508094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689E4F-F7EC-4225-B1DA-97E610FFA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0" y="2057400"/>
            <a:ext cx="5334000" cy="4191000"/>
          </a:xfrm>
        </p:spPr>
        <p:txBody>
          <a:bodyPr/>
          <a:lstStyle/>
          <a:p>
            <a:pPr lvl="1"/>
            <a:r>
              <a:rPr lang="en-GB" dirty="0"/>
              <a:t>Proposal distributions are conditional distributions: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Proposals always accepted</a:t>
            </a:r>
          </a:p>
          <a:p>
            <a:pPr lvl="1"/>
            <a:r>
              <a:rPr lang="en-GB" dirty="0"/>
              <a:t>No tuning needed!</a:t>
            </a:r>
          </a:p>
          <a:p>
            <a:pPr lvl="1"/>
            <a:r>
              <a:rPr lang="en-GB" dirty="0"/>
              <a:t>Cf. optimization:</a:t>
            </a:r>
          </a:p>
          <a:p>
            <a:pPr lvl="2"/>
            <a:r>
              <a:rPr lang="en-GB" dirty="0"/>
              <a:t>Coordinate descent</a:t>
            </a:r>
          </a:p>
          <a:p>
            <a:pPr lvl="2"/>
            <a:r>
              <a:rPr lang="en-GB" dirty="0"/>
              <a:t>EM algorithm (95% same code!)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Gibbs sampling</a:t>
            </a:r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FFA872-0279-48AB-9220-A29C36EDF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157412"/>
            <a:ext cx="5482114" cy="42433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E60A78E-0841-4EEF-A0EF-EC4BEF171385}"/>
              </a:ext>
            </a:extLst>
          </p:cNvPr>
          <p:cNvGrpSpPr/>
          <p:nvPr/>
        </p:nvGrpSpPr>
        <p:grpSpPr>
          <a:xfrm>
            <a:off x="7970966" y="2971800"/>
            <a:ext cx="3565714" cy="1080077"/>
            <a:chOff x="7970966" y="2971800"/>
            <a:chExt cx="3565714" cy="10800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B433B9F-3D84-49CF-877F-E5C64CB24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79671" y="2971800"/>
              <a:ext cx="3194286" cy="4704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64D76F-D7C2-4627-8AA6-B5E8D512D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70966" y="3581400"/>
              <a:ext cx="3565714" cy="470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09900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Gibbs sampling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90C7D2-D701-4B9F-BDB1-5FE3FBEAD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157412"/>
            <a:ext cx="5482114" cy="4243388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4810CA7-2BDF-4B40-840E-828CAF6C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0" y="2057400"/>
            <a:ext cx="5334000" cy="4191000"/>
          </a:xfrm>
        </p:spPr>
        <p:txBody>
          <a:bodyPr/>
          <a:lstStyle/>
          <a:p>
            <a:pPr lvl="1"/>
            <a:r>
              <a:rPr lang="en-GB" dirty="0"/>
              <a:t>Proposal distributions are conditional distributions: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Proposals always accepted</a:t>
            </a:r>
          </a:p>
          <a:p>
            <a:pPr lvl="1"/>
            <a:r>
              <a:rPr lang="en-GB" dirty="0"/>
              <a:t>No tuning needed!</a:t>
            </a:r>
          </a:p>
          <a:p>
            <a:pPr lvl="1"/>
            <a:r>
              <a:rPr lang="en-GB" dirty="0"/>
              <a:t>Cf. optimization:</a:t>
            </a:r>
          </a:p>
          <a:p>
            <a:pPr lvl="2"/>
            <a:r>
              <a:rPr lang="en-GB" dirty="0"/>
              <a:t>Coordinate descent</a:t>
            </a:r>
          </a:p>
          <a:p>
            <a:pPr lvl="2"/>
            <a:r>
              <a:rPr lang="en-GB" dirty="0"/>
              <a:t>EM algorithm (95% same code!)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16C156F-4EB8-4BB9-804A-696C7277C302}"/>
              </a:ext>
            </a:extLst>
          </p:cNvPr>
          <p:cNvGrpSpPr/>
          <p:nvPr/>
        </p:nvGrpSpPr>
        <p:grpSpPr>
          <a:xfrm>
            <a:off x="7970966" y="2971800"/>
            <a:ext cx="3565714" cy="1080077"/>
            <a:chOff x="7970966" y="2971800"/>
            <a:chExt cx="3565714" cy="10800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AD66B3-B33B-44B0-9591-7149007CD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79671" y="2971800"/>
              <a:ext cx="3194286" cy="4704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25C013-AF3E-43EC-983E-16BFB441E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70966" y="3581400"/>
              <a:ext cx="3565714" cy="470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73812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Gibbs sampling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058155-E893-4BA4-B4F0-71F593842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157412"/>
            <a:ext cx="5482114" cy="4243388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8046531-04AD-4E0D-823C-BBFA9F5EF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0" y="2057400"/>
            <a:ext cx="5334000" cy="4191000"/>
          </a:xfrm>
        </p:spPr>
        <p:txBody>
          <a:bodyPr/>
          <a:lstStyle/>
          <a:p>
            <a:pPr lvl="1"/>
            <a:r>
              <a:rPr lang="en-GB" dirty="0"/>
              <a:t>Proposal distributions are conditional distributions: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Proposals always accepted</a:t>
            </a:r>
          </a:p>
          <a:p>
            <a:pPr lvl="1"/>
            <a:r>
              <a:rPr lang="en-GB" dirty="0"/>
              <a:t>No tuning needed!</a:t>
            </a:r>
          </a:p>
          <a:p>
            <a:pPr lvl="1"/>
            <a:r>
              <a:rPr lang="en-GB" dirty="0"/>
              <a:t>Cf. optimization:</a:t>
            </a:r>
          </a:p>
          <a:p>
            <a:pPr lvl="2"/>
            <a:r>
              <a:rPr lang="en-GB" dirty="0"/>
              <a:t>Coordinate descent</a:t>
            </a:r>
          </a:p>
          <a:p>
            <a:pPr lvl="2"/>
            <a:r>
              <a:rPr lang="en-GB" dirty="0"/>
              <a:t>EM algorithm (95% same code!)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E5EA65-F772-4A87-A2DF-7D8461EE83E5}"/>
              </a:ext>
            </a:extLst>
          </p:cNvPr>
          <p:cNvGrpSpPr/>
          <p:nvPr/>
        </p:nvGrpSpPr>
        <p:grpSpPr>
          <a:xfrm>
            <a:off x="7970966" y="2971800"/>
            <a:ext cx="3565714" cy="1080077"/>
            <a:chOff x="7970966" y="2971800"/>
            <a:chExt cx="3565714" cy="10800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7E6B4E-9037-43A1-8D75-30A3E4BBF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79671" y="2971800"/>
              <a:ext cx="3194286" cy="4704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E91AA9-7CC6-49E9-817C-2D83AD0D3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70966" y="3581400"/>
              <a:ext cx="3565714" cy="470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72461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Gibbs sampling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3E1A07-3BFB-47E7-A871-3422D789B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157412"/>
            <a:ext cx="5482114" cy="4243388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DC593D1-8255-4010-AB06-11C8F01F0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0" y="2057400"/>
            <a:ext cx="5334000" cy="4191000"/>
          </a:xfrm>
        </p:spPr>
        <p:txBody>
          <a:bodyPr/>
          <a:lstStyle/>
          <a:p>
            <a:pPr lvl="1"/>
            <a:r>
              <a:rPr lang="en-GB" dirty="0"/>
              <a:t>Proposal distributions are conditional distributions: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Proposals always accepted</a:t>
            </a:r>
          </a:p>
          <a:p>
            <a:pPr lvl="1"/>
            <a:r>
              <a:rPr lang="en-GB" dirty="0"/>
              <a:t>No tuning needed!</a:t>
            </a:r>
          </a:p>
          <a:p>
            <a:pPr lvl="1"/>
            <a:r>
              <a:rPr lang="en-GB" dirty="0"/>
              <a:t>Cf. optimization:</a:t>
            </a:r>
          </a:p>
          <a:p>
            <a:pPr lvl="2"/>
            <a:r>
              <a:rPr lang="en-GB" dirty="0"/>
              <a:t>Coordinate descent</a:t>
            </a:r>
          </a:p>
          <a:p>
            <a:pPr lvl="2"/>
            <a:r>
              <a:rPr lang="en-GB" dirty="0"/>
              <a:t>EM algorithm (95% same code!)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98AA9F-0BB7-4A65-A52D-0E742706B9D7}"/>
              </a:ext>
            </a:extLst>
          </p:cNvPr>
          <p:cNvGrpSpPr/>
          <p:nvPr/>
        </p:nvGrpSpPr>
        <p:grpSpPr>
          <a:xfrm>
            <a:off x="7970966" y="2971800"/>
            <a:ext cx="3565714" cy="1080077"/>
            <a:chOff x="7970966" y="2971800"/>
            <a:chExt cx="3565714" cy="10800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817257E-443C-457E-A73B-5BA94A426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79671" y="2971800"/>
              <a:ext cx="3194286" cy="4704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6F141E-E4A8-4E37-9BA2-03E14C10F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70966" y="3581400"/>
              <a:ext cx="3565714" cy="470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00374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689E4F-F7EC-4225-B1DA-97E610FFA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057400"/>
            <a:ext cx="10210800" cy="4191000"/>
          </a:xfrm>
        </p:spPr>
        <p:txBody>
          <a:bodyPr/>
          <a:lstStyle/>
          <a:p>
            <a:pPr marL="457200" lvl="1" indent="0">
              <a:buNone/>
            </a:pPr>
            <a:r>
              <a:rPr lang="en-GB" dirty="0"/>
              <a:t>Sampling from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r>
              <a:rPr lang="en-GB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Gibbs sampling: Gaussian mixture model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A4D444-37AC-430A-9CA5-F84A067CC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353" y="1905000"/>
            <a:ext cx="3739047" cy="80476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14001A-98A2-46DA-B5C9-AE7DC1B76A4F}"/>
              </a:ext>
            </a:extLst>
          </p:cNvPr>
          <p:cNvGrpSpPr/>
          <p:nvPr/>
        </p:nvGrpSpPr>
        <p:grpSpPr>
          <a:xfrm>
            <a:off x="838200" y="2863942"/>
            <a:ext cx="10750301" cy="3091760"/>
            <a:chOff x="420876" y="2896994"/>
            <a:chExt cx="10750301" cy="3091760"/>
          </a:xfrm>
        </p:grpSpPr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8D5E476B-E5B4-4C09-A948-3B51A146C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4193" y="3019063"/>
              <a:ext cx="2400350" cy="2400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99C6A6F-F03B-45AD-A1C4-C306F529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9328" y="2896994"/>
              <a:ext cx="3395662" cy="257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827DAC00-3FD1-42E8-82C7-BF0D31F66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876" y="3004852"/>
              <a:ext cx="2398524" cy="2398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87671D4C-8A4D-4101-92A5-D557E8757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6193" y="5501626"/>
              <a:ext cx="260207" cy="358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BF848D-199F-4E30-8468-56743B1EC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48493" y="5519482"/>
              <a:ext cx="3132381" cy="43333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88943E3-557D-464C-8957-615C99B6F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93082" y="5555421"/>
              <a:ext cx="3578095" cy="43333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2CBC3A-7E15-47AF-8CE3-B1102FE051BA}"/>
              </a:ext>
            </a:extLst>
          </p:cNvPr>
          <p:cNvGrpSpPr/>
          <p:nvPr/>
        </p:nvGrpSpPr>
        <p:grpSpPr>
          <a:xfrm>
            <a:off x="2819400" y="6019575"/>
            <a:ext cx="7199371" cy="835241"/>
            <a:chOff x="4383029" y="1627497"/>
            <a:chExt cx="7199371" cy="83524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3F1A27E-FD21-4B18-AA6D-DF6336308FA9}"/>
                </a:ext>
              </a:extLst>
            </p:cNvPr>
            <p:cNvSpPr/>
            <p:nvPr/>
          </p:nvSpPr>
          <p:spPr bwMode="auto">
            <a:xfrm>
              <a:off x="4383029" y="1768793"/>
              <a:ext cx="7199371" cy="474446"/>
            </a:xfrm>
            <a:prstGeom prst="rect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20000"/>
                </a:spcBef>
                <a:buClr>
                  <a:schemeClr val="tx1"/>
                </a:buClr>
                <a:buSzPct val="75000"/>
              </a:pPr>
              <a:r>
                <a:rPr lang="en-GB" sz="2400" dirty="0"/>
                <a:t>sample from                  but only keep samples of  </a:t>
              </a:r>
              <a:endParaRPr lang="en-FI" sz="2400" i="1" dirty="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A1FA63E-7D97-434E-BDA4-D032E840B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165" r="12228"/>
            <a:stretch/>
          </p:blipFill>
          <p:spPr>
            <a:xfrm>
              <a:off x="6313509" y="1627497"/>
              <a:ext cx="1219202" cy="80476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534906D-73E6-43B5-9B30-6E36FF950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152" r="87772"/>
            <a:stretch/>
          </p:blipFill>
          <p:spPr>
            <a:xfrm>
              <a:off x="11195712" y="1657976"/>
              <a:ext cx="152400" cy="804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7593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689E4F-F7EC-4225-B1DA-97E610FFA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11430000" cy="4191000"/>
          </a:xfrm>
        </p:spPr>
        <p:txBody>
          <a:bodyPr/>
          <a:lstStyle/>
          <a:p>
            <a:pPr lvl="1"/>
            <a:r>
              <a:rPr lang="en-GB" dirty="0"/>
              <a:t>Optimization as initialization</a:t>
            </a:r>
          </a:p>
          <a:p>
            <a:pPr lvl="1"/>
            <a:r>
              <a:rPr lang="en-GB" dirty="0"/>
              <a:t>Then Gibbs sampling from everything except atlas warp </a:t>
            </a:r>
          </a:p>
          <a:p>
            <a:pPr marL="457200" lvl="1" indent="0">
              <a:buNone/>
            </a:pPr>
            <a:r>
              <a:rPr lang="en-GB" sz="2000" dirty="0"/>
              <a:t>     (segmentation – bias field – Gaussian mixture parameters – latent shape model parameters</a:t>
            </a:r>
            <a:r>
              <a:rPr lang="en-GB" dirty="0"/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Gibbs sampling: radiation therapy application</a:t>
            </a:r>
            <a:endParaRPr lang="en-FI" dirty="0"/>
          </a:p>
        </p:txBody>
      </p:sp>
      <p:pic>
        <p:nvPicPr>
          <p:cNvPr id="17" name="Picture 16" descr="FLAIR.png">
            <a:extLst>
              <a:ext uri="{FF2B5EF4-FFF2-40B4-BE49-F238E27FC236}">
                <a16:creationId xmlns:a16="http://schemas.microsoft.com/office/drawing/2014/main" id="{01611695-8B06-4C53-8986-7C2CABE82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3276600"/>
            <a:ext cx="2286000" cy="3048000"/>
          </a:xfrm>
          <a:prstGeom prst="rect">
            <a:avLst/>
          </a:prstGeom>
        </p:spPr>
      </p:pic>
      <p:pic>
        <p:nvPicPr>
          <p:cNvPr id="18" name="Picture 17" descr="movie.gif">
            <a:extLst>
              <a:ext uri="{FF2B5EF4-FFF2-40B4-BE49-F238E27FC236}">
                <a16:creationId xmlns:a16="http://schemas.microsoft.com/office/drawing/2014/main" id="{855284B2-9163-4BA6-8DBE-0AC706309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3276600"/>
            <a:ext cx="2286000" cy="3048000"/>
          </a:xfrm>
          <a:prstGeom prst="rect">
            <a:avLst/>
          </a:prstGeom>
        </p:spPr>
      </p:pic>
      <p:pic>
        <p:nvPicPr>
          <p:cNvPr id="19" name="Picture 18" descr="T1.png">
            <a:extLst>
              <a:ext uri="{FF2B5EF4-FFF2-40B4-BE49-F238E27FC236}">
                <a16:creationId xmlns:a16="http://schemas.microsoft.com/office/drawing/2014/main" id="{59DC8D64-F8E1-44A0-8851-3275BDD21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3276600"/>
            <a:ext cx="2286000" cy="3048000"/>
          </a:xfrm>
          <a:prstGeom prst="rect">
            <a:avLst/>
          </a:prstGeom>
        </p:spPr>
      </p:pic>
      <p:pic>
        <p:nvPicPr>
          <p:cNvPr id="20" name="Picture 19" descr="T2.png">
            <a:extLst>
              <a:ext uri="{FF2B5EF4-FFF2-40B4-BE49-F238E27FC236}">
                <a16:creationId xmlns:a16="http://schemas.microsoft.com/office/drawing/2014/main" id="{4CE2444B-8523-4118-8047-72D712222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3276600"/>
            <a:ext cx="2286000" cy="3048000"/>
          </a:xfrm>
          <a:prstGeom prst="rect">
            <a:avLst/>
          </a:prstGeom>
        </p:spPr>
      </p:pic>
      <p:sp>
        <p:nvSpPr>
          <p:cNvPr id="21" name="Text Box 17">
            <a:extLst>
              <a:ext uri="{FF2B5EF4-FFF2-40B4-BE49-F238E27FC236}">
                <a16:creationId xmlns:a16="http://schemas.microsoft.com/office/drawing/2014/main" id="{896DBE5A-75D9-4888-B041-897FCEC62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400800"/>
            <a:ext cx="57150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Agn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et al., Medical Image Analysis 2019]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5696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689E4F-F7EC-4225-B1DA-97E610FFA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10668000" cy="4191000"/>
          </a:xfrm>
        </p:spPr>
        <p:txBody>
          <a:bodyPr/>
          <a:lstStyle/>
          <a:p>
            <a:pPr lvl="1"/>
            <a:r>
              <a:rPr lang="en-GB" dirty="0"/>
              <a:t>Mutual Information (MI) rephrased as a generative model</a:t>
            </a:r>
          </a:p>
          <a:p>
            <a:pPr lvl="1"/>
            <a:r>
              <a:rPr lang="en-GB" dirty="0"/>
              <a:t>EM optimization as initialization, then Gibbs sampling (code re-use!) </a:t>
            </a:r>
          </a:p>
          <a:p>
            <a:pPr lvl="1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Gibbs sampling: MI-based registration</a:t>
            </a:r>
            <a:endParaRPr lang="en-FI" dirty="0"/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id="{896DBE5A-75D9-4888-B041-897FCEC62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400800"/>
            <a:ext cx="57150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Agn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and Van Leemput, UNSURE 2019]</a:t>
            </a:r>
            <a:endParaRPr lang="en-US" altLang="fi-FI" sz="2400" i="1" dirty="0">
              <a:latin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02C9C-EA2A-4071-8458-C15B6DA43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606" y="3015924"/>
            <a:ext cx="2643188" cy="2986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A94EA-1459-4E9C-B774-C86678E3B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406" y="3015924"/>
            <a:ext cx="2643188" cy="2986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F95A83-3427-4207-AE9E-AAF274AB9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015924"/>
            <a:ext cx="2643188" cy="2986088"/>
          </a:xfrm>
          <a:prstGeom prst="rect">
            <a:avLst/>
          </a:prstGeom>
        </p:spPr>
      </p:pic>
      <p:sp>
        <p:nvSpPr>
          <p:cNvPr id="11" name="Text Box 17">
            <a:extLst>
              <a:ext uri="{FF2B5EF4-FFF2-40B4-BE49-F238E27FC236}">
                <a16:creationId xmlns:a16="http://schemas.microsoft.com/office/drawing/2014/main" id="{452564D1-FD7D-46CA-B1B5-2F17CD1FB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943600"/>
            <a:ext cx="2490788" cy="432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i="1">
                <a:solidFill>
                  <a:schemeClr val="tx1"/>
                </a:solidFill>
              </a:rPr>
              <a:t>T2w</a:t>
            </a:r>
            <a:endParaRPr lang="en-US" altLang="fi-FI" sz="2400" dirty="0">
              <a:latin typeface="Times New Roman" pitchFamily="18" charset="0"/>
            </a:endParaRP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BAE74F57-8AD5-4AA2-AAD1-BB6A0E7F6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0392" y="5943600"/>
            <a:ext cx="2490788" cy="838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i="1" dirty="0">
                <a:solidFill>
                  <a:schemeClr val="tx1"/>
                </a:solidFill>
              </a:rPr>
              <a:t> deformed T2w (samples)             </a:t>
            </a:r>
            <a:endParaRPr lang="en-US" altLang="fi-FI" sz="2400" dirty="0">
              <a:latin typeface="Times New Roman" pitchFamily="18" charset="0"/>
            </a:endParaRP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6871AC0D-EA90-4F46-AE31-65D744ED9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943600"/>
            <a:ext cx="3126582" cy="432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i="1" dirty="0">
                <a:solidFill>
                  <a:schemeClr val="tx1"/>
                </a:solidFill>
              </a:rPr>
              <a:t>T1w different subject</a:t>
            </a:r>
            <a:endParaRPr lang="en-US" altLang="fi-FI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15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689E4F-F7EC-4225-B1DA-97E610FFA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077200" cy="4191000"/>
          </a:xfrm>
        </p:spPr>
        <p:txBody>
          <a:bodyPr/>
          <a:lstStyle/>
          <a:p>
            <a:pPr lvl="1"/>
            <a:r>
              <a:rPr lang="en-GB" dirty="0"/>
              <a:t>Introduce virtual “momentum” variables</a:t>
            </a:r>
          </a:p>
          <a:p>
            <a:pPr lvl="1"/>
            <a:r>
              <a:rPr lang="en-GB" dirty="0"/>
              <a:t>Sample from                                                     , and ignore momentum samples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Hamiltonian Monte Carlo (HMC)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EB4BD8-4D2E-4AEF-B662-D12032D5D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139" y="338138"/>
            <a:ext cx="3583305" cy="2828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1B8C83-DE33-47C8-9062-9EB29C02A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865" y="3385808"/>
            <a:ext cx="3683318" cy="2848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8B5864-3B5E-4C18-B91C-CC79FCADD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460294"/>
            <a:ext cx="3583305" cy="2837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BDD618-0E69-4136-9E45-EC3915E3E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495" y="3460294"/>
            <a:ext cx="3583305" cy="2837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D31949-0398-478B-B90C-0C6008BB22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2214798"/>
            <a:ext cx="309524" cy="160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BBD8D2-A76D-4B95-B19E-64CB637CD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8904" y="2546594"/>
            <a:ext cx="4172381" cy="371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4A1DC1-AF72-4A1F-A412-54FBD3982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3419" y="6324600"/>
            <a:ext cx="4172381" cy="3714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21A2C4-E7D0-4720-8B81-66A2CD24CA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0286" y="6324600"/>
            <a:ext cx="1671428" cy="3714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012C2F-0907-48D5-815C-83A95E0E55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2172" y="6324600"/>
            <a:ext cx="631428" cy="35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679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1F3B9AC-32E0-4008-A70B-6475CBB90367}"/>
              </a:ext>
            </a:extLst>
          </p:cNvPr>
          <p:cNvSpPr txBox="1"/>
          <p:nvPr/>
        </p:nvSpPr>
        <p:spPr bwMode="auto">
          <a:xfrm>
            <a:off x="228599" y="4572000"/>
            <a:ext cx="3581401" cy="1855923"/>
          </a:xfrm>
          <a:prstGeom prst="roundRect">
            <a:avLst/>
          </a:prstGeom>
          <a:noFill/>
          <a:ln w="3672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marL="342900" indent="-342900" eaLnBrk="1" hangingPunct="1">
              <a:buFontTx/>
              <a:buChar char="-"/>
              <a:defRPr/>
            </a:pPr>
            <a:r>
              <a:rPr lang="en-US" altLang="fi-FI" sz="2400" i="1" kern="0" dirty="0">
                <a:solidFill>
                  <a:schemeClr val="tx1"/>
                </a:solidFill>
              </a:rPr>
              <a:t>Efficiency by using gradient information</a:t>
            </a:r>
          </a:p>
          <a:p>
            <a:pPr eaLnBrk="1" hangingPunct="1">
              <a:defRPr/>
            </a:pPr>
            <a:endParaRPr lang="en-US" altLang="fi-FI" sz="2400" i="1" kern="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altLang="fi-FI" sz="2400" i="1" kern="0" dirty="0">
              <a:solidFill>
                <a:schemeClr val="tx1"/>
              </a:solidFill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en-US" altLang="fi-FI" sz="2400" i="1" kern="0" dirty="0">
                <a:solidFill>
                  <a:schemeClr val="tx1"/>
                </a:solidFill>
              </a:rPr>
              <a:t>Cf. optimization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689E4F-F7EC-4225-B1DA-97E610FFA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2057400"/>
            <a:ext cx="3962400" cy="4191000"/>
          </a:xfrm>
        </p:spPr>
        <p:txBody>
          <a:bodyPr/>
          <a:lstStyle/>
          <a:p>
            <a:pPr marL="457200" lvl="1" indent="0">
              <a:buNone/>
            </a:pPr>
            <a:r>
              <a:rPr lang="en-GB" dirty="0"/>
              <a:t>(1) Sample momentum    </a:t>
            </a:r>
          </a:p>
          <a:p>
            <a:pPr marL="457200" lvl="1" indent="0">
              <a:buNone/>
            </a:pPr>
            <a:r>
              <a:rPr lang="en-GB" dirty="0"/>
              <a:t>      from</a:t>
            </a:r>
          </a:p>
          <a:p>
            <a:pPr marL="457200" lvl="1" indent="0">
              <a:buNone/>
            </a:pPr>
            <a:r>
              <a:rPr lang="en-GB" dirty="0"/>
              <a:t>(2) Follow </a:t>
            </a:r>
            <a:r>
              <a:rPr lang="en-GB" dirty="0" err="1"/>
              <a:t>isocontour</a:t>
            </a:r>
            <a:r>
              <a:rPr lang="en-GB" dirty="0"/>
              <a:t> of</a:t>
            </a:r>
          </a:p>
          <a:p>
            <a:pPr marL="914400" lvl="1" indent="-457200">
              <a:buFont typeface="+mj-lt"/>
              <a:buAutoNum type="arabicPeriod"/>
            </a:pPr>
            <a:endParaRPr lang="en-GB" dirty="0"/>
          </a:p>
          <a:p>
            <a:pPr marL="457200" lvl="1" indent="0">
              <a:buNone/>
            </a:pPr>
            <a:r>
              <a:rPr lang="en-GB" dirty="0"/>
              <a:t>(3) Repeat (1) and (2)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Hamiltonian Monte Carlo (HMC)</a:t>
            </a:r>
            <a:endParaRPr lang="en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B0E98-192C-458B-8695-BF774FEBA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068354"/>
            <a:ext cx="7269480" cy="4256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EBE593-F6ED-4F85-AC42-32F8F46FA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047" y="6346553"/>
            <a:ext cx="1126667" cy="359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5345E4-8DA4-4B28-A21F-E9866A2B6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0409" y="3908153"/>
            <a:ext cx="1436191" cy="359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F9791E-A98D-4B6E-942D-A20AC5F39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5355953"/>
            <a:ext cx="1473333" cy="3590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63E324-B3E1-4BEC-A9E8-C276B6A13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5172" y="2539412"/>
            <a:ext cx="1671428" cy="371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154C94-CEFE-4985-B89E-05442CB9DC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2772" y="6324600"/>
            <a:ext cx="631428" cy="3590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308B3C-06CA-4481-8E2E-907F39F7E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33" y="3352800"/>
            <a:ext cx="1126667" cy="35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510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Hamiltonian Monte Carlo (HMC)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D871C8-0F97-4EAD-899B-BA3A65C20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068354"/>
            <a:ext cx="7269480" cy="42562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3542CF-63D6-4627-BC6A-D0C282D253D7}"/>
              </a:ext>
            </a:extLst>
          </p:cNvPr>
          <p:cNvSpPr txBox="1"/>
          <p:nvPr/>
        </p:nvSpPr>
        <p:spPr bwMode="auto">
          <a:xfrm>
            <a:off x="228599" y="4572000"/>
            <a:ext cx="3581401" cy="1855923"/>
          </a:xfrm>
          <a:prstGeom prst="roundRect">
            <a:avLst/>
          </a:prstGeom>
          <a:noFill/>
          <a:ln w="3672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marL="342900" indent="-342900" eaLnBrk="1" hangingPunct="1">
              <a:buFontTx/>
              <a:buChar char="-"/>
              <a:defRPr/>
            </a:pPr>
            <a:r>
              <a:rPr lang="en-US" altLang="fi-FI" sz="2400" i="1" kern="0" dirty="0">
                <a:solidFill>
                  <a:schemeClr val="tx1"/>
                </a:solidFill>
              </a:rPr>
              <a:t>Efficiency by using gradient information</a:t>
            </a:r>
          </a:p>
          <a:p>
            <a:pPr eaLnBrk="1" hangingPunct="1">
              <a:defRPr/>
            </a:pPr>
            <a:endParaRPr lang="en-US" altLang="fi-FI" sz="2400" i="1" kern="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altLang="fi-FI" sz="2400" i="1" kern="0" dirty="0">
              <a:solidFill>
                <a:schemeClr val="tx1"/>
              </a:solidFill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en-US" altLang="fi-FI" sz="2400" i="1" kern="0" dirty="0">
                <a:solidFill>
                  <a:schemeClr val="tx1"/>
                </a:solidFill>
              </a:rPr>
              <a:t>Cf. optimization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0566BBE-DBB8-4A1D-9E82-18A27A100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2057400"/>
            <a:ext cx="3962400" cy="4191000"/>
          </a:xfrm>
        </p:spPr>
        <p:txBody>
          <a:bodyPr/>
          <a:lstStyle/>
          <a:p>
            <a:pPr marL="457200" lvl="1" indent="0">
              <a:buNone/>
            </a:pPr>
            <a:r>
              <a:rPr lang="en-GB" dirty="0"/>
              <a:t>(1) Sample momentum    </a:t>
            </a:r>
          </a:p>
          <a:p>
            <a:pPr marL="457200" lvl="1" indent="0">
              <a:buNone/>
            </a:pPr>
            <a:r>
              <a:rPr lang="en-GB" dirty="0"/>
              <a:t>      from</a:t>
            </a:r>
          </a:p>
          <a:p>
            <a:pPr marL="457200" lvl="1" indent="0">
              <a:buNone/>
            </a:pPr>
            <a:r>
              <a:rPr lang="en-GB" dirty="0"/>
              <a:t>(2) Follow </a:t>
            </a:r>
            <a:r>
              <a:rPr lang="en-GB" dirty="0" err="1"/>
              <a:t>isocontour</a:t>
            </a:r>
            <a:r>
              <a:rPr lang="en-GB" dirty="0"/>
              <a:t> of</a:t>
            </a:r>
          </a:p>
          <a:p>
            <a:pPr marL="914400" lvl="1" indent="-457200">
              <a:buFont typeface="+mj-lt"/>
              <a:buAutoNum type="arabicPeriod"/>
            </a:pPr>
            <a:endParaRPr lang="en-GB" dirty="0"/>
          </a:p>
          <a:p>
            <a:pPr marL="457200" lvl="1" indent="0">
              <a:buNone/>
            </a:pPr>
            <a:r>
              <a:rPr lang="en-GB" dirty="0"/>
              <a:t>(3) Repeat (1) and (2)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6CDD33-EB8D-414E-A2C3-F66AB59E7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355953"/>
            <a:ext cx="1473333" cy="3590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BB794F-A3E4-4BDF-A3A3-B799CBC40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172" y="2539412"/>
            <a:ext cx="1671428" cy="3714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D56BD3-99E1-4497-99B4-C2825C669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533" y="3352800"/>
            <a:ext cx="1126667" cy="3590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7E6F19-0944-4B54-8CE8-EBEFDE3D2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047" y="6346553"/>
            <a:ext cx="1126667" cy="3590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7A4BAF-1E9B-48E2-9E48-33350A70D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0409" y="3908153"/>
            <a:ext cx="1436191" cy="3590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9F3609-8DE5-4A7E-8012-AF05E50491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2772" y="6324600"/>
            <a:ext cx="631428" cy="35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67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7556153-7DC6-43AF-8850-050FD99F6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876425"/>
            <a:ext cx="6138863" cy="47529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79F4FD-71A6-4C2E-B537-5A8C4335E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Uncertainty in input and output?</a:t>
            </a:r>
            <a:endParaRPr lang="en-FI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9440F8F-3AA5-46A4-B2DB-35551E39D0E3}"/>
              </a:ext>
            </a:extLst>
          </p:cNvPr>
          <p:cNvCxnSpPr>
            <a:cxnSpLocks/>
          </p:cNvCxnSpPr>
          <p:nvPr/>
        </p:nvCxnSpPr>
        <p:spPr bwMode="auto">
          <a:xfrm>
            <a:off x="3048000" y="5410200"/>
            <a:ext cx="2743200" cy="12192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A2676C4-C0EC-4826-8B72-8306496C69BC}"/>
              </a:ext>
            </a:extLst>
          </p:cNvPr>
          <p:cNvCxnSpPr>
            <a:cxnSpLocks/>
          </p:cNvCxnSpPr>
          <p:nvPr/>
        </p:nvCxnSpPr>
        <p:spPr bwMode="auto">
          <a:xfrm flipV="1">
            <a:off x="3048000" y="2438400"/>
            <a:ext cx="0" cy="29718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32C7AB8-BD38-4C86-B780-C1A14D917305}"/>
              </a:ext>
            </a:extLst>
          </p:cNvPr>
          <p:cNvSpPr txBox="1"/>
          <p:nvPr/>
        </p:nvSpPr>
        <p:spPr>
          <a:xfrm>
            <a:off x="1752600" y="25908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prediction</a:t>
            </a:r>
            <a:endParaRPr lang="en-FI" sz="1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077A68-6B63-41A3-BD4A-FE5892184E99}"/>
              </a:ext>
            </a:extLst>
          </p:cNvPr>
          <p:cNvSpPr txBox="1"/>
          <p:nvPr/>
        </p:nvSpPr>
        <p:spPr>
          <a:xfrm rot="1488691">
            <a:off x="4525706" y="636558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intensity</a:t>
            </a:r>
            <a:endParaRPr lang="en-FI" sz="1800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C645BE7-D9F0-40A5-95FA-C0331B6A35CF}"/>
              </a:ext>
            </a:extLst>
          </p:cNvPr>
          <p:cNvCxnSpPr>
            <a:cxnSpLocks/>
          </p:cNvCxnSpPr>
          <p:nvPr/>
        </p:nvCxnSpPr>
        <p:spPr bwMode="auto">
          <a:xfrm rot="-60000" flipV="1">
            <a:off x="5667375" y="5666616"/>
            <a:ext cx="3552825" cy="902682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4B86607-5258-475B-91D6-44946B38B696}"/>
              </a:ext>
            </a:extLst>
          </p:cNvPr>
          <p:cNvSpPr txBox="1"/>
          <p:nvPr/>
        </p:nvSpPr>
        <p:spPr>
          <a:xfrm rot="20668275">
            <a:off x="7901969" y="5772842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input variation</a:t>
            </a:r>
            <a:endParaRPr lang="en-FI" sz="1800" dirty="0"/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6C35C10A-02F1-411D-8E22-F7D14FC3A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2057400"/>
            <a:ext cx="4419599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Uncertainty on input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8A3F8A81-0E24-4E63-B339-8EDABA06F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520950"/>
            <a:ext cx="4419599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- Imaging hardware?</a:t>
            </a:r>
          </a:p>
          <a:p>
            <a:pPr marL="0" indent="0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- Imaging protocol?</a:t>
            </a:r>
          </a:p>
          <a:p>
            <a:pPr marL="0" indent="0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- Contrast agent?</a:t>
            </a:r>
          </a:p>
          <a:p>
            <a:pPr marL="0" indent="0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- Disease?</a:t>
            </a:r>
          </a:p>
          <a:p>
            <a:pPr marL="0" indent="0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- Organ?</a:t>
            </a:r>
          </a:p>
          <a:p>
            <a:pPr marL="0" indent="0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- ...?</a:t>
            </a:r>
          </a:p>
        </p:txBody>
      </p: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BDEC3E62-67EA-4E86-AF50-43C8442FFEE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324600" y="2590800"/>
            <a:ext cx="2600153" cy="2438400"/>
          </a:xfrm>
          <a:prstGeom prst="line">
            <a:avLst/>
          </a:prstGeom>
          <a:noFill/>
          <a:ln w="57150" algn="ctr">
            <a:solidFill>
              <a:srgbClr val="0099FF"/>
            </a:solidFill>
            <a:round/>
            <a:headEnd/>
            <a:tailEnd type="triangle" w="lg" len="med"/>
          </a:ln>
        </p:spPr>
      </p:cxnSp>
    </p:spTree>
    <p:extLst>
      <p:ext uri="{BB962C8B-B14F-4D97-AF65-F5344CB8AC3E}">
        <p14:creationId xmlns:p14="http://schemas.microsoft.com/office/powerpoint/2010/main" val="29802708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Hamiltonian Monte Carlo (HMC)</a:t>
            </a:r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D429D7-0483-414B-9374-69E9D3FB2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068354"/>
            <a:ext cx="7269480" cy="42562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A5AAD-3573-48FE-83EA-A5CB1C81C665}"/>
              </a:ext>
            </a:extLst>
          </p:cNvPr>
          <p:cNvSpPr txBox="1"/>
          <p:nvPr/>
        </p:nvSpPr>
        <p:spPr bwMode="auto">
          <a:xfrm>
            <a:off x="228599" y="4572000"/>
            <a:ext cx="3581401" cy="1855923"/>
          </a:xfrm>
          <a:prstGeom prst="roundRect">
            <a:avLst/>
          </a:prstGeom>
          <a:noFill/>
          <a:ln w="3672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marL="342900" indent="-342900" eaLnBrk="1" hangingPunct="1">
              <a:buFontTx/>
              <a:buChar char="-"/>
              <a:defRPr/>
            </a:pPr>
            <a:r>
              <a:rPr lang="en-US" altLang="fi-FI" sz="2400" i="1" kern="0" dirty="0">
                <a:solidFill>
                  <a:schemeClr val="tx1"/>
                </a:solidFill>
              </a:rPr>
              <a:t>Efficiency by using gradient information</a:t>
            </a:r>
          </a:p>
          <a:p>
            <a:pPr eaLnBrk="1" hangingPunct="1">
              <a:defRPr/>
            </a:pPr>
            <a:endParaRPr lang="en-US" altLang="fi-FI" sz="2400" i="1" kern="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altLang="fi-FI" sz="2400" i="1" kern="0" dirty="0">
              <a:solidFill>
                <a:schemeClr val="tx1"/>
              </a:solidFill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en-US" altLang="fi-FI" sz="2400" i="1" kern="0" dirty="0">
                <a:solidFill>
                  <a:schemeClr val="tx1"/>
                </a:solidFill>
              </a:rPr>
              <a:t>Cf. optimization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8F238AA-2A7B-4D24-BB4D-83B41DFB5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2057400"/>
            <a:ext cx="3962400" cy="4191000"/>
          </a:xfrm>
        </p:spPr>
        <p:txBody>
          <a:bodyPr/>
          <a:lstStyle/>
          <a:p>
            <a:pPr marL="457200" lvl="1" indent="0">
              <a:buNone/>
            </a:pPr>
            <a:r>
              <a:rPr lang="en-GB" dirty="0"/>
              <a:t>(1) Sample momentum    </a:t>
            </a:r>
          </a:p>
          <a:p>
            <a:pPr marL="457200" lvl="1" indent="0">
              <a:buNone/>
            </a:pPr>
            <a:r>
              <a:rPr lang="en-GB" dirty="0"/>
              <a:t>      from</a:t>
            </a:r>
          </a:p>
          <a:p>
            <a:pPr marL="457200" lvl="1" indent="0">
              <a:buNone/>
            </a:pPr>
            <a:r>
              <a:rPr lang="en-GB" dirty="0"/>
              <a:t>(2) Follow </a:t>
            </a:r>
            <a:r>
              <a:rPr lang="en-GB" dirty="0" err="1"/>
              <a:t>isocontour</a:t>
            </a:r>
            <a:r>
              <a:rPr lang="en-GB" dirty="0"/>
              <a:t> of</a:t>
            </a:r>
          </a:p>
          <a:p>
            <a:pPr marL="914400" lvl="1" indent="-457200">
              <a:buFont typeface="+mj-lt"/>
              <a:buAutoNum type="arabicPeriod"/>
            </a:pPr>
            <a:endParaRPr lang="en-GB" dirty="0"/>
          </a:p>
          <a:p>
            <a:pPr marL="457200" lvl="1" indent="0">
              <a:buNone/>
            </a:pPr>
            <a:r>
              <a:rPr lang="en-GB" dirty="0"/>
              <a:t>(3) Repeat (1) and (2)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357244-5D4B-4634-B232-D90D74ECB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355953"/>
            <a:ext cx="1473333" cy="3590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2721EE-3854-4E69-B07C-AA17D1186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172" y="2539412"/>
            <a:ext cx="1671428" cy="3714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D6E167-9079-4312-AE37-19161062B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533" y="3352800"/>
            <a:ext cx="1126667" cy="3590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D1E1F7-E095-499C-8DF1-222B70C47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047" y="6346553"/>
            <a:ext cx="1126667" cy="3590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C22B21-DB61-49C4-902D-C0FA52D00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0409" y="3908153"/>
            <a:ext cx="1436191" cy="3590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9C69F5-9E59-49E9-BBD8-4E8AC3495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2772" y="6324600"/>
            <a:ext cx="631428" cy="35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499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Hamiltonian Monte Carlo (HMC)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7A9BF-AE7D-49FD-B1FF-8FA675990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068354"/>
            <a:ext cx="7269480" cy="42562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385B8D-B155-4965-91F8-637751AFDDC2}"/>
              </a:ext>
            </a:extLst>
          </p:cNvPr>
          <p:cNvSpPr txBox="1"/>
          <p:nvPr/>
        </p:nvSpPr>
        <p:spPr bwMode="auto">
          <a:xfrm>
            <a:off x="228599" y="4572000"/>
            <a:ext cx="3581401" cy="1855923"/>
          </a:xfrm>
          <a:prstGeom prst="roundRect">
            <a:avLst/>
          </a:prstGeom>
          <a:noFill/>
          <a:ln w="3672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marL="342900" indent="-342900" eaLnBrk="1" hangingPunct="1">
              <a:buFontTx/>
              <a:buChar char="-"/>
              <a:defRPr/>
            </a:pPr>
            <a:r>
              <a:rPr lang="en-US" altLang="fi-FI" sz="2400" i="1" kern="0" dirty="0">
                <a:solidFill>
                  <a:schemeClr val="tx1"/>
                </a:solidFill>
              </a:rPr>
              <a:t>Efficiency by using gradient information</a:t>
            </a:r>
          </a:p>
          <a:p>
            <a:pPr eaLnBrk="1" hangingPunct="1">
              <a:defRPr/>
            </a:pPr>
            <a:endParaRPr lang="en-US" altLang="fi-FI" sz="2400" i="1" kern="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altLang="fi-FI" sz="2400" i="1" kern="0" dirty="0">
              <a:solidFill>
                <a:schemeClr val="tx1"/>
              </a:solidFill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en-US" altLang="fi-FI" sz="2400" i="1" kern="0" dirty="0">
                <a:solidFill>
                  <a:schemeClr val="tx1"/>
                </a:solidFill>
              </a:rPr>
              <a:t>Cf. optimization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97F2AF68-2E52-4E34-8F94-633E7F6AE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2057400"/>
            <a:ext cx="3962400" cy="4191000"/>
          </a:xfrm>
        </p:spPr>
        <p:txBody>
          <a:bodyPr/>
          <a:lstStyle/>
          <a:p>
            <a:pPr marL="457200" lvl="1" indent="0">
              <a:buNone/>
            </a:pPr>
            <a:r>
              <a:rPr lang="en-GB" dirty="0"/>
              <a:t>(1) Sample momentum    </a:t>
            </a:r>
          </a:p>
          <a:p>
            <a:pPr marL="457200" lvl="1" indent="0">
              <a:buNone/>
            </a:pPr>
            <a:r>
              <a:rPr lang="en-GB" dirty="0"/>
              <a:t>      from</a:t>
            </a:r>
          </a:p>
          <a:p>
            <a:pPr marL="457200" lvl="1" indent="0">
              <a:buNone/>
            </a:pPr>
            <a:r>
              <a:rPr lang="en-GB" dirty="0"/>
              <a:t>(2) Follow </a:t>
            </a:r>
            <a:r>
              <a:rPr lang="en-GB" dirty="0" err="1"/>
              <a:t>isocontour</a:t>
            </a:r>
            <a:r>
              <a:rPr lang="en-GB" dirty="0"/>
              <a:t> of</a:t>
            </a:r>
          </a:p>
          <a:p>
            <a:pPr marL="914400" lvl="1" indent="-457200">
              <a:buFont typeface="+mj-lt"/>
              <a:buAutoNum type="arabicPeriod"/>
            </a:pPr>
            <a:endParaRPr lang="en-GB" dirty="0"/>
          </a:p>
          <a:p>
            <a:pPr marL="457200" lvl="1" indent="0">
              <a:buNone/>
            </a:pPr>
            <a:r>
              <a:rPr lang="en-GB" dirty="0"/>
              <a:t>(3) Repeat (1) and (2)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304E3F-A3F5-41FD-9127-D1D27B22B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355953"/>
            <a:ext cx="1473333" cy="3590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70A057-C69A-4738-A6CA-8CC527E93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172" y="2539412"/>
            <a:ext cx="1671428" cy="3714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050C97-0DCD-4188-8D76-05A466DAB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533" y="3352800"/>
            <a:ext cx="1126667" cy="3590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B29EA4-9D17-4723-A777-61918DB80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047" y="6346553"/>
            <a:ext cx="1126667" cy="3590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6FA499-5FC8-464A-A6AE-E10BB8F74C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0409" y="3908153"/>
            <a:ext cx="1436191" cy="3590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E4CA3D-FE7C-49A8-8A14-6BB867DB76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2772" y="6324600"/>
            <a:ext cx="631428" cy="35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830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Hamiltonian Monte Carlo (HMC)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E718E-07D0-4088-9484-9086D42AF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068354"/>
            <a:ext cx="7269480" cy="42562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7DD476-82E8-4D4B-9F6A-0E06D8A05348}"/>
              </a:ext>
            </a:extLst>
          </p:cNvPr>
          <p:cNvSpPr txBox="1"/>
          <p:nvPr/>
        </p:nvSpPr>
        <p:spPr bwMode="auto">
          <a:xfrm>
            <a:off x="228599" y="4572000"/>
            <a:ext cx="3581401" cy="1855923"/>
          </a:xfrm>
          <a:prstGeom prst="roundRect">
            <a:avLst/>
          </a:prstGeom>
          <a:noFill/>
          <a:ln w="3672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marL="342900" indent="-342900" eaLnBrk="1" hangingPunct="1">
              <a:buFontTx/>
              <a:buChar char="-"/>
              <a:defRPr/>
            </a:pPr>
            <a:r>
              <a:rPr lang="en-US" altLang="fi-FI" sz="2400" i="1" kern="0" dirty="0">
                <a:solidFill>
                  <a:schemeClr val="tx1"/>
                </a:solidFill>
              </a:rPr>
              <a:t>Efficiency by using gradient information</a:t>
            </a:r>
          </a:p>
          <a:p>
            <a:pPr eaLnBrk="1" hangingPunct="1">
              <a:defRPr/>
            </a:pPr>
            <a:endParaRPr lang="en-US" altLang="fi-FI" sz="2400" i="1" kern="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altLang="fi-FI" sz="2400" i="1" kern="0" dirty="0">
              <a:solidFill>
                <a:schemeClr val="tx1"/>
              </a:solidFill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en-US" altLang="fi-FI" sz="2400" i="1" kern="0" dirty="0">
                <a:solidFill>
                  <a:schemeClr val="tx1"/>
                </a:solidFill>
              </a:rPr>
              <a:t>Cf. optimization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AF89ECA7-C889-4237-94E0-EE1B08A3F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2057400"/>
            <a:ext cx="3962400" cy="4191000"/>
          </a:xfrm>
        </p:spPr>
        <p:txBody>
          <a:bodyPr/>
          <a:lstStyle/>
          <a:p>
            <a:pPr marL="457200" lvl="1" indent="0">
              <a:buNone/>
            </a:pPr>
            <a:r>
              <a:rPr lang="en-GB" dirty="0"/>
              <a:t>(1) Sample momentum    </a:t>
            </a:r>
          </a:p>
          <a:p>
            <a:pPr marL="457200" lvl="1" indent="0">
              <a:buNone/>
            </a:pPr>
            <a:r>
              <a:rPr lang="en-GB" dirty="0"/>
              <a:t>      from</a:t>
            </a:r>
          </a:p>
          <a:p>
            <a:pPr marL="457200" lvl="1" indent="0">
              <a:buNone/>
            </a:pPr>
            <a:r>
              <a:rPr lang="en-GB" dirty="0"/>
              <a:t>(2) Follow </a:t>
            </a:r>
            <a:r>
              <a:rPr lang="en-GB" dirty="0" err="1"/>
              <a:t>isocontour</a:t>
            </a:r>
            <a:r>
              <a:rPr lang="en-GB" dirty="0"/>
              <a:t> of</a:t>
            </a:r>
          </a:p>
          <a:p>
            <a:pPr marL="914400" lvl="1" indent="-457200">
              <a:buFont typeface="+mj-lt"/>
              <a:buAutoNum type="arabicPeriod"/>
            </a:pPr>
            <a:endParaRPr lang="en-GB" dirty="0"/>
          </a:p>
          <a:p>
            <a:pPr marL="457200" lvl="1" indent="0">
              <a:buNone/>
            </a:pPr>
            <a:r>
              <a:rPr lang="en-GB" dirty="0"/>
              <a:t>(3) Repeat (1) and (2)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D995EA-BFEF-4FC7-81B6-D430B2984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355953"/>
            <a:ext cx="1473333" cy="3590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DA2541-5FDC-4915-995D-CCDD5245A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172" y="2539412"/>
            <a:ext cx="1671428" cy="3714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A9A5F5-2CE2-43A4-B780-B34801684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533" y="3352800"/>
            <a:ext cx="1126667" cy="3590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DD8C20-36F2-4524-9BCF-D98DF864E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047" y="6346553"/>
            <a:ext cx="1126667" cy="3590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9F330E-149C-4366-96F8-0EBE58D57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0409" y="3908153"/>
            <a:ext cx="1436191" cy="3590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236F44-BA2F-4385-8C9A-5FB47BE8E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2772" y="6324600"/>
            <a:ext cx="631428" cy="35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409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Hamiltonian Monte Carlo (HMC)</a:t>
            </a:r>
            <a:endParaRPr lang="en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56A695-00CF-4F16-B6CD-2E9F02D5A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068354"/>
            <a:ext cx="7269480" cy="42562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06EAF2-01D9-4C91-A034-67E1FFE63CDC}"/>
              </a:ext>
            </a:extLst>
          </p:cNvPr>
          <p:cNvSpPr txBox="1"/>
          <p:nvPr/>
        </p:nvSpPr>
        <p:spPr bwMode="auto">
          <a:xfrm>
            <a:off x="228599" y="4572000"/>
            <a:ext cx="3581401" cy="1855923"/>
          </a:xfrm>
          <a:prstGeom prst="roundRect">
            <a:avLst/>
          </a:prstGeom>
          <a:noFill/>
          <a:ln w="3672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marL="342900" indent="-342900" eaLnBrk="1" hangingPunct="1">
              <a:buFontTx/>
              <a:buChar char="-"/>
              <a:defRPr/>
            </a:pPr>
            <a:r>
              <a:rPr lang="en-US" altLang="fi-FI" sz="2400" i="1" kern="0" dirty="0">
                <a:solidFill>
                  <a:schemeClr val="tx1"/>
                </a:solidFill>
              </a:rPr>
              <a:t>Efficiency by using gradient information</a:t>
            </a:r>
          </a:p>
          <a:p>
            <a:pPr eaLnBrk="1" hangingPunct="1">
              <a:defRPr/>
            </a:pPr>
            <a:endParaRPr lang="en-US" altLang="fi-FI" sz="2400" i="1" kern="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altLang="fi-FI" sz="2400" i="1" kern="0" dirty="0">
              <a:solidFill>
                <a:schemeClr val="tx1"/>
              </a:solidFill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en-US" altLang="fi-FI" sz="2400" i="1" kern="0" dirty="0">
                <a:solidFill>
                  <a:schemeClr val="tx1"/>
                </a:solidFill>
              </a:rPr>
              <a:t>Cf. optimization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2B6C2481-A219-4EE1-B9CA-5808D14F6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2057400"/>
            <a:ext cx="3962400" cy="4191000"/>
          </a:xfrm>
        </p:spPr>
        <p:txBody>
          <a:bodyPr/>
          <a:lstStyle/>
          <a:p>
            <a:pPr marL="457200" lvl="1" indent="0">
              <a:buNone/>
            </a:pPr>
            <a:r>
              <a:rPr lang="en-GB" dirty="0"/>
              <a:t>(1) Sample momentum    </a:t>
            </a:r>
          </a:p>
          <a:p>
            <a:pPr marL="457200" lvl="1" indent="0">
              <a:buNone/>
            </a:pPr>
            <a:r>
              <a:rPr lang="en-GB" dirty="0"/>
              <a:t>      from</a:t>
            </a:r>
          </a:p>
          <a:p>
            <a:pPr marL="457200" lvl="1" indent="0">
              <a:buNone/>
            </a:pPr>
            <a:r>
              <a:rPr lang="en-GB" dirty="0"/>
              <a:t>(2) Follow </a:t>
            </a:r>
            <a:r>
              <a:rPr lang="en-GB" dirty="0" err="1"/>
              <a:t>isocontour</a:t>
            </a:r>
            <a:r>
              <a:rPr lang="en-GB" dirty="0"/>
              <a:t> of</a:t>
            </a:r>
          </a:p>
          <a:p>
            <a:pPr marL="914400" lvl="1" indent="-457200">
              <a:buFont typeface="+mj-lt"/>
              <a:buAutoNum type="arabicPeriod"/>
            </a:pPr>
            <a:endParaRPr lang="en-GB" dirty="0"/>
          </a:p>
          <a:p>
            <a:pPr marL="457200" lvl="1" indent="0">
              <a:buNone/>
            </a:pPr>
            <a:r>
              <a:rPr lang="en-GB" dirty="0"/>
              <a:t>(3) Repeat (1) and (2)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5F811F-AD20-4E40-B8E9-770159ADF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355953"/>
            <a:ext cx="1473333" cy="3590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3156A3-83B7-4A04-9747-2AFC07E38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172" y="2539412"/>
            <a:ext cx="1671428" cy="3714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859B92-893D-4A08-9C8D-174B32473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533" y="3352800"/>
            <a:ext cx="1126667" cy="3590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E0BEE3-0559-47FF-9F2D-41E46C4E1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047" y="6346553"/>
            <a:ext cx="1126667" cy="3590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E108D5-56BB-4E9A-89BA-256518785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0409" y="3908153"/>
            <a:ext cx="1436191" cy="3590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C06EE8-6ADA-4592-A3F3-216B73151C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2772" y="6324600"/>
            <a:ext cx="631428" cy="35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215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HMC: hippocampal subfield segmentation</a:t>
            </a:r>
            <a:endParaRPr lang="en-FI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14AD2E2-CA26-4765-B2C9-2BBC917DD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68" y="2093384"/>
            <a:ext cx="3839632" cy="383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142D2FA-88AD-4A9A-916E-E4827002D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4" y="2065338"/>
            <a:ext cx="386239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7">
            <a:extLst>
              <a:ext uri="{FF2B5EF4-FFF2-40B4-BE49-F238E27FC236}">
                <a16:creationId xmlns:a16="http://schemas.microsoft.com/office/drawing/2014/main" id="{E1AB0EA9-526B-48B6-9439-16004BA37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791200"/>
            <a:ext cx="3276600" cy="432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i="1" dirty="0">
                <a:solidFill>
                  <a:schemeClr val="tx1"/>
                </a:solidFill>
              </a:rPr>
              <a:t>0.38 x 0.38 x 0.8 mm</a:t>
            </a:r>
            <a:r>
              <a:rPr lang="en-US" altLang="fi-FI" sz="2400" i="1" baseline="30000" dirty="0">
                <a:solidFill>
                  <a:schemeClr val="tx1"/>
                </a:solidFill>
              </a:rPr>
              <a:t>3</a:t>
            </a:r>
            <a:endParaRPr lang="en-US" altLang="fi-FI" sz="2400" dirty="0">
              <a:latin typeface="Times New Roman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F64DAD-026C-4686-BC82-96F87FABF9E0}"/>
              </a:ext>
            </a:extLst>
          </p:cNvPr>
          <p:cNvSpPr/>
          <p:nvPr/>
        </p:nvSpPr>
        <p:spPr bwMode="auto">
          <a:xfrm>
            <a:off x="2438400" y="4389120"/>
            <a:ext cx="685800" cy="381000"/>
          </a:xfrm>
          <a:prstGeom prst="ellipse">
            <a:avLst/>
          </a:prstGeom>
          <a:noFill/>
          <a:ln w="603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</a:pPr>
            <a:endParaRPr kumimoji="0" lang="en-FI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BB4B04E-3E2A-4150-8D96-980FD915392E}"/>
              </a:ext>
            </a:extLst>
          </p:cNvPr>
          <p:cNvSpPr/>
          <p:nvPr/>
        </p:nvSpPr>
        <p:spPr bwMode="auto">
          <a:xfrm>
            <a:off x="3733800" y="4267200"/>
            <a:ext cx="685800" cy="381000"/>
          </a:xfrm>
          <a:prstGeom prst="ellipse">
            <a:avLst/>
          </a:prstGeom>
          <a:noFill/>
          <a:ln w="603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</a:pPr>
            <a:endParaRPr kumimoji="0" lang="en-FI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4A579E-85DE-44C8-AFE4-E8AC6059C134}"/>
              </a:ext>
            </a:extLst>
          </p:cNvPr>
          <p:cNvSpPr/>
          <p:nvPr/>
        </p:nvSpPr>
        <p:spPr bwMode="auto">
          <a:xfrm rot="20808401">
            <a:off x="6862047" y="4343646"/>
            <a:ext cx="1387985" cy="435563"/>
          </a:xfrm>
          <a:prstGeom prst="ellipse">
            <a:avLst/>
          </a:prstGeom>
          <a:noFill/>
          <a:ln w="603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</a:pPr>
            <a:endParaRPr kumimoji="0" lang="en-FI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5477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HMC: hippocampal subfield segmentation</a:t>
            </a:r>
            <a:endParaRPr lang="en-FI" dirty="0"/>
          </a:p>
        </p:txBody>
      </p:sp>
      <p:pic>
        <p:nvPicPr>
          <p:cNvPr id="6" name="Picture 2" descr="C:\Users\koen\Desktop\freeSurferCourse6Apr2009\data_stitched.png">
            <a:extLst>
              <a:ext uri="{FF2B5EF4-FFF2-40B4-BE49-F238E27FC236}">
                <a16:creationId xmlns:a16="http://schemas.microsoft.com/office/drawing/2014/main" id="{CDA053D8-8F0D-49BF-9B99-EB1666379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057400"/>
            <a:ext cx="809625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573C4B74-DCE2-4CA2-BD1F-45798C248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990740"/>
            <a:ext cx="3276600" cy="432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i="1" dirty="0">
                <a:solidFill>
                  <a:schemeClr val="tx1"/>
                </a:solidFill>
              </a:rPr>
              <a:t>0.38 x 0.38 x 0.8 mm</a:t>
            </a:r>
            <a:r>
              <a:rPr lang="en-US" altLang="fi-FI" sz="2400" i="1" baseline="30000" dirty="0">
                <a:solidFill>
                  <a:schemeClr val="tx1"/>
                </a:solidFill>
              </a:rPr>
              <a:t>3</a:t>
            </a:r>
            <a:endParaRPr lang="en-US" altLang="fi-FI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5258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HMC: hippocampal subfield segmentation</a:t>
            </a:r>
            <a:endParaRPr lang="en-FI" dirty="0"/>
          </a:p>
        </p:txBody>
      </p:sp>
      <p:pic>
        <p:nvPicPr>
          <p:cNvPr id="5" name="Picture 2" descr="C:\Users\koen\Desktop\freeSurferCourse6Apr2009\data_stitched.png">
            <a:extLst>
              <a:ext uri="{FF2B5EF4-FFF2-40B4-BE49-F238E27FC236}">
                <a16:creationId xmlns:a16="http://schemas.microsoft.com/office/drawing/2014/main" id="{EBA49D47-FC8D-4789-8769-3D363BD68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057400"/>
            <a:ext cx="809625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F:\SummerSchoolOnRegistrationInImageAnalysisAndComputerGraphics2012\equations\eq08.png">
            <a:extLst>
              <a:ext uri="{FF2B5EF4-FFF2-40B4-BE49-F238E27FC236}">
                <a16:creationId xmlns:a16="http://schemas.microsoft.com/office/drawing/2014/main" id="{494EEA5F-08B9-4BCA-842D-65D3358C5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5715000"/>
            <a:ext cx="3289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2688B179-E290-488C-85BE-5D6054B404C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867400" y="6108700"/>
            <a:ext cx="228600" cy="0"/>
          </a:xfrm>
          <a:prstGeom prst="line">
            <a:avLst/>
          </a:prstGeom>
          <a:noFill/>
          <a:ln w="317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16">
            <a:extLst>
              <a:ext uri="{FF2B5EF4-FFF2-40B4-BE49-F238E27FC236}">
                <a16:creationId xmlns:a16="http://schemas.microsoft.com/office/drawing/2014/main" id="{0DBDA2D1-E63C-4F5D-B876-7BB3C6D29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6096000"/>
            <a:ext cx="49530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00"/>
              </a:spcBef>
              <a:buFont typeface="Wingdings" panose="05000000000000000000" pitchFamily="2" charset="2"/>
              <a:buNone/>
            </a:pPr>
            <a:r>
              <a:rPr lang="en-US" altLang="fi-FI" sz="1800" dirty="0">
                <a:solidFill>
                  <a:srgbClr val="0070C0"/>
                </a:solidFill>
                <a:ea typeface="WenQuanYi Micro Hei"/>
                <a:cs typeface="Lohit Hindi"/>
              </a:rPr>
              <a:t>mesh node positions;</a:t>
            </a:r>
          </a:p>
          <a:p>
            <a:pPr algn="ctr" eaLnBrk="1" hangingPunct="1">
              <a:spcBef>
                <a:spcPts val="700"/>
              </a:spcBef>
              <a:buFont typeface="Wingdings" panose="05000000000000000000" pitchFamily="2" charset="2"/>
              <a:buNone/>
            </a:pPr>
            <a:r>
              <a:rPr lang="en-US" altLang="fi-FI" sz="1800" dirty="0">
                <a:solidFill>
                  <a:srgbClr val="0070C0"/>
                </a:solidFill>
                <a:ea typeface="WenQuanYi Micro Hei"/>
                <a:cs typeface="Lohit Hindi"/>
              </a:rPr>
              <a:t>Gaussian means and variances</a:t>
            </a: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BDCAC896-6D8A-489F-AA7C-A025F1552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990740"/>
            <a:ext cx="3276600" cy="432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i="1" dirty="0">
                <a:solidFill>
                  <a:schemeClr val="tx1"/>
                </a:solidFill>
              </a:rPr>
              <a:t>0.38 x 0.38 x 0.8 mm</a:t>
            </a:r>
            <a:r>
              <a:rPr lang="en-US" altLang="fi-FI" sz="2400" i="1" baseline="30000" dirty="0">
                <a:solidFill>
                  <a:schemeClr val="tx1"/>
                </a:solidFill>
              </a:rPr>
              <a:t>3</a:t>
            </a:r>
            <a:endParaRPr lang="en-US" altLang="fi-FI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276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HMC: hippocampal subfield segmentation</a:t>
            </a:r>
            <a:endParaRPr lang="en-FI" dirty="0"/>
          </a:p>
        </p:txBody>
      </p:sp>
      <p:pic>
        <p:nvPicPr>
          <p:cNvPr id="6" name="Picture 2" descr="C:\Users\koen\Desktop\freeSurferCourse6Apr2009\data_stitched.png">
            <a:extLst>
              <a:ext uri="{FF2B5EF4-FFF2-40B4-BE49-F238E27FC236}">
                <a16:creationId xmlns:a16="http://schemas.microsoft.com/office/drawing/2014/main" id="{FDB6BD17-83CF-49A3-870F-41FFE99C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057400"/>
            <a:ext cx="809625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F:\SummerSchoolOnRegistrationInImageAnalysisAndComputerGraphics2012\equations\eq08.png">
            <a:extLst>
              <a:ext uri="{FF2B5EF4-FFF2-40B4-BE49-F238E27FC236}">
                <a16:creationId xmlns:a16="http://schemas.microsoft.com/office/drawing/2014/main" id="{AB4BEE3D-C817-459F-9EEE-68B933BEB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5715000"/>
            <a:ext cx="3289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D76859CD-0BC0-451B-BCAB-AFF8766BA8F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867400" y="6108700"/>
            <a:ext cx="228600" cy="0"/>
          </a:xfrm>
          <a:prstGeom prst="line">
            <a:avLst/>
          </a:prstGeom>
          <a:noFill/>
          <a:ln w="317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16">
            <a:extLst>
              <a:ext uri="{FF2B5EF4-FFF2-40B4-BE49-F238E27FC236}">
                <a16:creationId xmlns:a16="http://schemas.microsoft.com/office/drawing/2014/main" id="{1A7CB267-6014-473C-804F-638F7A916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6096000"/>
            <a:ext cx="4953000" cy="73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00"/>
              </a:spcBef>
              <a:buFont typeface="Wingdings" panose="05000000000000000000" pitchFamily="2" charset="2"/>
              <a:buNone/>
            </a:pPr>
            <a:r>
              <a:rPr lang="en-US" altLang="fi-FI" sz="1800" dirty="0">
                <a:solidFill>
                  <a:srgbClr val="0070C0"/>
                </a:solidFill>
                <a:ea typeface="WenQuanYi Micro Hei"/>
                <a:cs typeface="Lohit Hindi"/>
              </a:rPr>
              <a:t>mesh node positions; </a:t>
            </a:r>
          </a:p>
          <a:p>
            <a:pPr algn="ctr" eaLnBrk="1" hangingPunct="1">
              <a:spcBef>
                <a:spcPts val="700"/>
              </a:spcBef>
              <a:buFont typeface="Wingdings" panose="05000000000000000000" pitchFamily="2" charset="2"/>
              <a:buNone/>
            </a:pPr>
            <a:r>
              <a:rPr lang="en-US" altLang="fi-FI" sz="1800" dirty="0">
                <a:solidFill>
                  <a:srgbClr val="0070C0"/>
                </a:solidFill>
                <a:ea typeface="WenQuanYi Micro Hei"/>
                <a:cs typeface="Lohit Hindi"/>
              </a:rPr>
              <a:t>Gaussian means and variances</a:t>
            </a: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125AD38F-7EE4-4A6C-BB16-365C0247A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990740"/>
            <a:ext cx="3276600" cy="432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i="1" dirty="0">
                <a:solidFill>
                  <a:schemeClr val="tx1"/>
                </a:solidFill>
              </a:rPr>
              <a:t>0.38 x 0.38 x 0.8 mm</a:t>
            </a:r>
            <a:r>
              <a:rPr lang="en-US" altLang="fi-FI" sz="2400" i="1" baseline="30000" dirty="0">
                <a:solidFill>
                  <a:schemeClr val="tx1"/>
                </a:solidFill>
              </a:rPr>
              <a:t>3</a:t>
            </a:r>
            <a:endParaRPr lang="en-US" altLang="fi-FI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443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HMC: hippocampal subfield segmentation</a:t>
            </a:r>
            <a:endParaRPr lang="en-FI" dirty="0"/>
          </a:p>
        </p:txBody>
      </p:sp>
      <p:pic>
        <p:nvPicPr>
          <p:cNvPr id="10" name="Picture 2" descr="C:\Users\koen\Desktop\freeSurferCourse6Apr2009\data_stitched.png">
            <a:extLst>
              <a:ext uri="{FF2B5EF4-FFF2-40B4-BE49-F238E27FC236}">
                <a16:creationId xmlns:a16="http://schemas.microsoft.com/office/drawing/2014/main" id="{A3495A06-261F-4FAC-A545-00AD61CB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057400"/>
            <a:ext cx="809625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F:\SummerSchoolOnRegistrationInImageAnalysisAndComputerGraphics2012\equations\eq02.png">
            <a:extLst>
              <a:ext uri="{FF2B5EF4-FFF2-40B4-BE49-F238E27FC236}">
                <a16:creationId xmlns:a16="http://schemas.microsoft.com/office/drawing/2014/main" id="{E3FBCF2B-E366-4DF7-A6D9-90CB4BDC2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5638800"/>
            <a:ext cx="345757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7">
            <a:extLst>
              <a:ext uri="{FF2B5EF4-FFF2-40B4-BE49-F238E27FC236}">
                <a16:creationId xmlns:a16="http://schemas.microsoft.com/office/drawing/2014/main" id="{8D18F602-9233-4A1D-8976-3BC141FD2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990740"/>
            <a:ext cx="3276600" cy="432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i="1" dirty="0">
                <a:solidFill>
                  <a:schemeClr val="tx1"/>
                </a:solidFill>
              </a:rPr>
              <a:t>0.38 x 0.38 x 0.8 mm</a:t>
            </a:r>
            <a:r>
              <a:rPr lang="en-US" altLang="fi-FI" sz="2400" i="1" baseline="30000" dirty="0">
                <a:solidFill>
                  <a:schemeClr val="tx1"/>
                </a:solidFill>
              </a:rPr>
              <a:t>3</a:t>
            </a:r>
            <a:endParaRPr lang="en-US" altLang="fi-FI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8680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HMC: hippocampal subfield segmentation</a:t>
            </a:r>
            <a:endParaRPr lang="en-FI" dirty="0"/>
          </a:p>
        </p:txBody>
      </p:sp>
      <p:pic>
        <p:nvPicPr>
          <p:cNvPr id="4" name="Picture 2" descr="C:\Users\koen\Desktop\freeSurferCourse6Apr2009\data_stitched.png">
            <a:extLst>
              <a:ext uri="{FF2B5EF4-FFF2-40B4-BE49-F238E27FC236}">
                <a16:creationId xmlns:a16="http://schemas.microsoft.com/office/drawing/2014/main" id="{F4B2423A-36D6-426C-91B6-0C4DAF0FA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057400"/>
            <a:ext cx="809625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>
            <a:extLst>
              <a:ext uri="{FF2B5EF4-FFF2-40B4-BE49-F238E27FC236}">
                <a16:creationId xmlns:a16="http://schemas.microsoft.com/office/drawing/2014/main" id="{F405F4D6-E05B-4F50-94D1-43E956FAE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990740"/>
            <a:ext cx="3276600" cy="432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i="1" dirty="0">
                <a:solidFill>
                  <a:schemeClr val="tx1"/>
                </a:solidFill>
              </a:rPr>
              <a:t>0.38 x 0.38 x 0.8 mm</a:t>
            </a:r>
            <a:r>
              <a:rPr lang="en-US" altLang="fi-FI" sz="2400" i="1" baseline="30000" dirty="0">
                <a:solidFill>
                  <a:schemeClr val="tx1"/>
                </a:solidFill>
              </a:rPr>
              <a:t>3</a:t>
            </a:r>
            <a:endParaRPr lang="en-US" altLang="fi-FI" sz="2400" dirty="0">
              <a:latin typeface="Times New Roman" pitchFamily="18" charset="0"/>
            </a:endParaRPr>
          </a:p>
        </p:txBody>
      </p:sp>
      <p:pic>
        <p:nvPicPr>
          <p:cNvPr id="12" name="Picture 15" descr="F:\SummerSchoolOnRegistrationInImageAnalysisAndComputerGraphics2012\equations\eq02.png">
            <a:extLst>
              <a:ext uri="{FF2B5EF4-FFF2-40B4-BE49-F238E27FC236}">
                <a16:creationId xmlns:a16="http://schemas.microsoft.com/office/drawing/2014/main" id="{F9A4BA31-39F1-4A08-91FF-701634CBA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5638800"/>
            <a:ext cx="345757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p-Down Arrow 8">
            <a:extLst>
              <a:ext uri="{FF2B5EF4-FFF2-40B4-BE49-F238E27FC236}">
                <a16:creationId xmlns:a16="http://schemas.microsoft.com/office/drawing/2014/main" id="{FFBD5058-55AA-4563-B9A5-05F2994C061D}"/>
              </a:ext>
            </a:extLst>
          </p:cNvPr>
          <p:cNvSpPr>
            <a:spLocks noChangeArrowheads="1"/>
          </p:cNvSpPr>
          <p:nvPr/>
        </p:nvSpPr>
        <p:spPr bwMode="auto">
          <a:xfrm rot="17826190">
            <a:off x="6885064" y="5913803"/>
            <a:ext cx="381000" cy="6858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fi-FI" altLang="fi-FI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F2B8F0-1C41-4DC9-AA69-7A7C73C2B134}"/>
              </a:ext>
            </a:extLst>
          </p:cNvPr>
          <p:cNvGrpSpPr/>
          <p:nvPr/>
        </p:nvGrpSpPr>
        <p:grpSpPr>
          <a:xfrm>
            <a:off x="7543800" y="5816600"/>
            <a:ext cx="4038600" cy="965200"/>
            <a:chOff x="7543800" y="5715000"/>
            <a:chExt cx="4038600" cy="965200"/>
          </a:xfrm>
        </p:grpSpPr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1C5005B6-54AB-4376-9CAC-A68F37A81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800" y="5715000"/>
              <a:ext cx="4038600" cy="965200"/>
            </a:xfrm>
            <a:prstGeom prst="rect">
              <a:avLst/>
            </a:prstGeom>
            <a:noFill/>
            <a:ln w="28575" cap="sq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8000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 typeface="Wingdings" panose="05000000000000000000" pitchFamily="2" charset="2"/>
                <a:buNone/>
              </a:pPr>
              <a:endParaRPr lang="fi-FI" altLang="fi-FI">
                <a:solidFill>
                  <a:schemeClr val="tx2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CD3E3F9-4234-4309-9443-4A2A5E9E5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55476" y="5792044"/>
              <a:ext cx="3739047" cy="804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4257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7556153-7DC6-43AF-8850-050FD99F6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876425"/>
            <a:ext cx="6138863" cy="47529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79F4FD-71A6-4C2E-B537-5A8C4335E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Uncertainty in input and output?</a:t>
            </a:r>
            <a:endParaRPr lang="en-FI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9440F8F-3AA5-46A4-B2DB-35551E39D0E3}"/>
              </a:ext>
            </a:extLst>
          </p:cNvPr>
          <p:cNvCxnSpPr>
            <a:cxnSpLocks/>
          </p:cNvCxnSpPr>
          <p:nvPr/>
        </p:nvCxnSpPr>
        <p:spPr bwMode="auto">
          <a:xfrm>
            <a:off x="3048000" y="5410200"/>
            <a:ext cx="2743200" cy="12192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A2676C4-C0EC-4826-8B72-8306496C69BC}"/>
              </a:ext>
            </a:extLst>
          </p:cNvPr>
          <p:cNvCxnSpPr>
            <a:cxnSpLocks/>
          </p:cNvCxnSpPr>
          <p:nvPr/>
        </p:nvCxnSpPr>
        <p:spPr bwMode="auto">
          <a:xfrm flipV="1">
            <a:off x="3048000" y="2438400"/>
            <a:ext cx="0" cy="29718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32C7AB8-BD38-4C86-B780-C1A14D917305}"/>
              </a:ext>
            </a:extLst>
          </p:cNvPr>
          <p:cNvSpPr txBox="1"/>
          <p:nvPr/>
        </p:nvSpPr>
        <p:spPr>
          <a:xfrm>
            <a:off x="1752600" y="25908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prediction</a:t>
            </a:r>
            <a:endParaRPr lang="en-FI" sz="1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077A68-6B63-41A3-BD4A-FE5892184E99}"/>
              </a:ext>
            </a:extLst>
          </p:cNvPr>
          <p:cNvSpPr txBox="1"/>
          <p:nvPr/>
        </p:nvSpPr>
        <p:spPr>
          <a:xfrm rot="1488691">
            <a:off x="4525706" y="636558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intensity</a:t>
            </a:r>
            <a:endParaRPr lang="en-FI" sz="1800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C645BE7-D9F0-40A5-95FA-C0331B6A35CF}"/>
              </a:ext>
            </a:extLst>
          </p:cNvPr>
          <p:cNvCxnSpPr>
            <a:cxnSpLocks/>
          </p:cNvCxnSpPr>
          <p:nvPr/>
        </p:nvCxnSpPr>
        <p:spPr bwMode="auto">
          <a:xfrm rot="-60000" flipV="1">
            <a:off x="5667375" y="5666616"/>
            <a:ext cx="3552825" cy="902682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4B86607-5258-475B-91D6-44946B38B696}"/>
              </a:ext>
            </a:extLst>
          </p:cNvPr>
          <p:cNvSpPr txBox="1"/>
          <p:nvPr/>
        </p:nvSpPr>
        <p:spPr>
          <a:xfrm rot="20668275">
            <a:off x="7901969" y="5772842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input variation</a:t>
            </a:r>
            <a:endParaRPr lang="en-FI" sz="1800" dirty="0"/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6C35C10A-02F1-411D-8E22-F7D14FC3A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2057400"/>
            <a:ext cx="4419599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Uncertainty on input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8A3F8A81-0E24-4E63-B339-8EDABA06F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520950"/>
            <a:ext cx="4419599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- Imaging hardware?</a:t>
            </a:r>
          </a:p>
          <a:p>
            <a:pPr marL="0" indent="0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- Imaging protocol?</a:t>
            </a:r>
          </a:p>
          <a:p>
            <a:pPr marL="0" indent="0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- Contrast agent?</a:t>
            </a:r>
          </a:p>
          <a:p>
            <a:pPr marL="0" indent="0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- Disease?</a:t>
            </a:r>
          </a:p>
          <a:p>
            <a:pPr marL="0" indent="0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- Organ?</a:t>
            </a:r>
          </a:p>
          <a:p>
            <a:pPr marL="0" indent="0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- ...?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3144AF-7B9A-4B23-80A5-3F4707DFB530}"/>
              </a:ext>
            </a:extLst>
          </p:cNvPr>
          <p:cNvSpPr txBox="1"/>
          <p:nvPr/>
        </p:nvSpPr>
        <p:spPr bwMode="auto">
          <a:xfrm>
            <a:off x="150125" y="3581400"/>
            <a:ext cx="2745475" cy="2438400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algn="ctr">
              <a:buClr>
                <a:schemeClr val="tx1"/>
              </a:buClr>
              <a:buSzPct val="75000"/>
              <a:defRPr/>
            </a:pPr>
            <a:r>
              <a:rPr lang="en-US" b="1" dirty="0">
                <a:solidFill>
                  <a:srgbClr val="FF0000"/>
                </a:solidFill>
              </a:rPr>
              <a:t>generative models:</a:t>
            </a:r>
          </a:p>
          <a:p>
            <a:pPr algn="ctr">
              <a:buClr>
                <a:schemeClr val="tx1"/>
              </a:buClr>
              <a:buSzPct val="75000"/>
              <a:defRPr/>
            </a:pPr>
            <a:r>
              <a:rPr lang="en-US" sz="2400" dirty="0">
                <a:solidFill>
                  <a:srgbClr val="FF0000"/>
                </a:solidFill>
              </a:rPr>
              <a:t>MI registration, </a:t>
            </a:r>
          </a:p>
          <a:p>
            <a:pPr algn="ctr">
              <a:buClr>
                <a:schemeClr val="tx1"/>
              </a:buClr>
              <a:buSzPct val="75000"/>
              <a:defRPr/>
            </a:pPr>
            <a:r>
              <a:rPr lang="en-US" sz="2400" dirty="0">
                <a:solidFill>
                  <a:srgbClr val="FF0000"/>
                </a:solidFill>
              </a:rPr>
              <a:t>N3 bias field corr., EM segmentation,</a:t>
            </a:r>
          </a:p>
          <a:p>
            <a:pPr algn="ctr">
              <a:buClr>
                <a:schemeClr val="tx1"/>
              </a:buClr>
              <a:buSzPct val="75000"/>
              <a:defRPr/>
            </a:pPr>
            <a:r>
              <a:rPr lang="en-US" sz="2400" dirty="0">
                <a:solidFill>
                  <a:srgbClr val="FF0000"/>
                </a:solidFill>
              </a:rPr>
              <a:t>…</a:t>
            </a:r>
          </a:p>
        </p:txBody>
      </p:sp>
      <p:cxnSp>
        <p:nvCxnSpPr>
          <p:cNvPr id="14" name="Straight Connector 37">
            <a:extLst>
              <a:ext uri="{FF2B5EF4-FFF2-40B4-BE49-F238E27FC236}">
                <a16:creationId xmlns:a16="http://schemas.microsoft.com/office/drawing/2014/main" id="{69B38809-C175-4DBF-81C5-6F4C8252F42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324600" y="2590800"/>
            <a:ext cx="2600153" cy="2438400"/>
          </a:xfrm>
          <a:prstGeom prst="line">
            <a:avLst/>
          </a:prstGeom>
          <a:noFill/>
          <a:ln w="57150" algn="ctr">
            <a:solidFill>
              <a:srgbClr val="0099FF"/>
            </a:solidFill>
            <a:round/>
            <a:headEnd/>
            <a:tailEnd type="triangle" w="lg" len="med"/>
          </a:ln>
        </p:spPr>
      </p:cxnSp>
    </p:spTree>
    <p:extLst>
      <p:ext uri="{BB962C8B-B14F-4D97-AF65-F5344CB8AC3E}">
        <p14:creationId xmlns:p14="http://schemas.microsoft.com/office/powerpoint/2010/main" val="1015931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689E4F-F7EC-4225-B1DA-97E610FFA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10668000" cy="4191000"/>
          </a:xfrm>
        </p:spPr>
        <p:txBody>
          <a:bodyPr/>
          <a:lstStyle/>
          <a:p>
            <a:pPr lvl="1"/>
            <a:r>
              <a:rPr lang="en-US" altLang="fi-FI" i="1" dirty="0">
                <a:solidFill>
                  <a:schemeClr val="tx1"/>
                </a:solidFill>
              </a:rPr>
              <a:t>Sample from                                                  by sampling from</a:t>
            </a:r>
          </a:p>
          <a:p>
            <a:pPr marL="457200" lvl="1" indent="0">
              <a:buNone/>
            </a:pPr>
            <a:r>
              <a:rPr lang="en-US" altLang="fi-FI" i="1" dirty="0">
                <a:solidFill>
                  <a:schemeClr val="tx1"/>
                </a:solidFill>
              </a:rPr>
              <a:t>    </a:t>
            </a:r>
          </a:p>
          <a:p>
            <a:pPr marL="457200" lvl="1" indent="0">
              <a:buNone/>
            </a:pPr>
            <a:r>
              <a:rPr lang="en-US" altLang="fi-FI" i="1" dirty="0">
                <a:solidFill>
                  <a:schemeClr val="tx1"/>
                </a:solidFill>
              </a:rPr>
              <a:t>                               </a:t>
            </a:r>
          </a:p>
          <a:p>
            <a:pPr lvl="1"/>
            <a:r>
              <a:rPr lang="en-US" i="1" dirty="0">
                <a:solidFill>
                  <a:schemeClr val="tx1"/>
                </a:solidFill>
              </a:rPr>
              <a:t>HMC for atlas deformation; Gibbs sampling for the rest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HMC: hippocampal subfield segmentation</a:t>
            </a:r>
            <a:endParaRPr lang="en-FI" dirty="0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E2F81D38-2F0D-4106-B84A-9B0C4D3FC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38" y="4095390"/>
            <a:ext cx="288766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5C4D50FE-D7AB-47A6-AAC5-02938A4D3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4089040"/>
            <a:ext cx="2976562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7">
            <a:extLst>
              <a:ext uri="{FF2B5EF4-FFF2-40B4-BE49-F238E27FC236}">
                <a16:creationId xmlns:a16="http://schemas.microsoft.com/office/drawing/2014/main" id="{17FD312E-17BD-464A-95FA-28BDD5DF6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044840"/>
            <a:ext cx="3276600" cy="432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i="1" dirty="0">
                <a:solidFill>
                  <a:schemeClr val="tx1"/>
                </a:solidFill>
              </a:rPr>
              <a:t>1x1x1 mm</a:t>
            </a:r>
            <a:r>
              <a:rPr lang="en-US" altLang="fi-FI" sz="2400" i="1" baseline="30000" dirty="0">
                <a:solidFill>
                  <a:schemeClr val="tx1"/>
                </a:solidFill>
              </a:rPr>
              <a:t>3</a:t>
            </a:r>
            <a:endParaRPr lang="en-US" altLang="fi-FI" sz="2400" dirty="0">
              <a:latin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DBBE44-216A-48A6-9A29-F6559B506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114" y="1929757"/>
            <a:ext cx="3739047" cy="8047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16D152-9B27-489E-8951-60A2F5657E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65" r="12228"/>
          <a:stretch/>
        </p:blipFill>
        <p:spPr>
          <a:xfrm>
            <a:off x="9677398" y="1914517"/>
            <a:ext cx="1219202" cy="804762"/>
          </a:xfrm>
          <a:prstGeom prst="rect">
            <a:avLst/>
          </a:prstGeom>
        </p:spPr>
      </p:pic>
      <p:sp>
        <p:nvSpPr>
          <p:cNvPr id="15" name="Text Box 17">
            <a:extLst>
              <a:ext uri="{FF2B5EF4-FFF2-40B4-BE49-F238E27FC236}">
                <a16:creationId xmlns:a16="http://schemas.microsoft.com/office/drawing/2014/main" id="{70FDEA27-CFB2-4F61-8FFD-C08074C3E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6400800"/>
            <a:ext cx="44196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[Iglesias et al., Medical Image Analysis 2013]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0850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28F946A3-24FC-49E1-B8DE-157A9903E2C1}"/>
              </a:ext>
            </a:extLst>
          </p:cNvPr>
          <p:cNvGrpSpPr/>
          <p:nvPr/>
        </p:nvGrpSpPr>
        <p:grpSpPr>
          <a:xfrm>
            <a:off x="245897" y="119790"/>
            <a:ext cx="5781905" cy="2293570"/>
            <a:chOff x="245897" y="119790"/>
            <a:chExt cx="5781905" cy="229357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732F48B-5B96-4522-BD25-92303C74C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897" y="119790"/>
              <a:ext cx="5781905" cy="2179047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21DEAEE-1EC2-455F-AD9E-64C4C52173C7}"/>
                </a:ext>
              </a:extLst>
            </p:cNvPr>
            <p:cNvGrpSpPr/>
            <p:nvPr/>
          </p:nvGrpSpPr>
          <p:grpSpPr>
            <a:xfrm>
              <a:off x="2743200" y="1981200"/>
              <a:ext cx="533400" cy="432160"/>
              <a:chOff x="2743200" y="1981200"/>
              <a:chExt cx="533400" cy="432160"/>
            </a:xfrm>
          </p:grpSpPr>
          <p:sp>
            <p:nvSpPr>
              <p:cNvPr id="37" name="Text Box 17">
                <a:extLst>
                  <a:ext uri="{FF2B5EF4-FFF2-40B4-BE49-F238E27FC236}">
                    <a16:creationId xmlns:a16="http://schemas.microsoft.com/office/drawing/2014/main" id="{D3F9CDC8-6469-4001-895E-38AC16C801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43200" y="1981200"/>
                <a:ext cx="533400" cy="43216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itchFamily="2" charset="2"/>
                  <a:buNone/>
                </a:pPr>
                <a:endParaRPr lang="en-US" altLang="fi-FI" sz="2400" dirty="0">
                  <a:latin typeface="Times New Roman" pitchFamily="18" charset="0"/>
                </a:endParaRPr>
              </a:p>
            </p:txBody>
          </p:sp>
          <p:pic>
            <p:nvPicPr>
              <p:cNvPr id="38" name="Picture 5">
                <a:extLst>
                  <a:ext uri="{FF2B5EF4-FFF2-40B4-BE49-F238E27FC236}">
                    <a16:creationId xmlns:a16="http://schemas.microsoft.com/office/drawing/2014/main" id="{8B6C756E-3517-4D0F-8810-524826FF51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345" y="2017804"/>
                <a:ext cx="260207" cy="358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F8ACE13-9A2D-42E7-B1E5-95A3D3E9AD37}"/>
              </a:ext>
            </a:extLst>
          </p:cNvPr>
          <p:cNvGrpSpPr/>
          <p:nvPr/>
        </p:nvGrpSpPr>
        <p:grpSpPr>
          <a:xfrm>
            <a:off x="6164200" y="987000"/>
            <a:ext cx="5781905" cy="2223847"/>
            <a:chOff x="228600" y="4671544"/>
            <a:chExt cx="5781905" cy="222384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7CC0FD6-41DA-4935-8B1B-68708EE7D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600" y="4671544"/>
              <a:ext cx="5781905" cy="1919047"/>
            </a:xfrm>
            <a:prstGeom prst="rect">
              <a:avLst/>
            </a:prstGeom>
          </p:spPr>
        </p:pic>
        <p:sp>
          <p:nvSpPr>
            <p:cNvPr id="47" name="Text Box 17">
              <a:extLst>
                <a:ext uri="{FF2B5EF4-FFF2-40B4-BE49-F238E27FC236}">
                  <a16:creationId xmlns:a16="http://schemas.microsoft.com/office/drawing/2014/main" id="{1B60C355-6843-4349-B044-251D9DD12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400" y="6349640"/>
              <a:ext cx="4267200" cy="4321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itchFamily="2" charset="2"/>
                <a:buNone/>
              </a:pPr>
              <a:r>
                <a:rPr lang="en-US" altLang="fi-FI" sz="2400" i="1" dirty="0">
                  <a:solidFill>
                    <a:schemeClr val="tx1"/>
                  </a:solidFill>
                </a:rPr>
                <a:t>     Uncertainty of              </a:t>
              </a:r>
              <a:endParaRPr lang="en-US" altLang="fi-FI" sz="2400" dirty="0">
                <a:latin typeface="Times New Roman" pitchFamily="18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040D689-DD8C-44C0-AC6F-21EF0375D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208" r="74704" b="13397"/>
            <a:stretch/>
          </p:blipFill>
          <p:spPr>
            <a:xfrm>
              <a:off x="3505200" y="6248400"/>
              <a:ext cx="945827" cy="646991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D35D2ED-1200-49ED-B623-5E008800F5A3}"/>
              </a:ext>
            </a:extLst>
          </p:cNvPr>
          <p:cNvGrpSpPr/>
          <p:nvPr/>
        </p:nvGrpSpPr>
        <p:grpSpPr>
          <a:xfrm>
            <a:off x="6248400" y="4066671"/>
            <a:ext cx="5744762" cy="2143807"/>
            <a:chOff x="228914" y="2527737"/>
            <a:chExt cx="5744762" cy="214380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79DB5A-26AE-4437-8D8B-3C89B8C8B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914" y="2527737"/>
              <a:ext cx="5744762" cy="1931428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05A291E-DAD5-4602-A814-0AD8F4ECA0E5}"/>
                </a:ext>
              </a:extLst>
            </p:cNvPr>
            <p:cNvGrpSpPr/>
            <p:nvPr/>
          </p:nvGrpSpPr>
          <p:grpSpPr>
            <a:xfrm>
              <a:off x="914400" y="4239384"/>
              <a:ext cx="4267200" cy="432160"/>
              <a:chOff x="914400" y="4239384"/>
              <a:chExt cx="4267200" cy="432160"/>
            </a:xfrm>
          </p:grpSpPr>
          <p:sp>
            <p:nvSpPr>
              <p:cNvPr id="40" name="Text Box 17">
                <a:extLst>
                  <a:ext uri="{FF2B5EF4-FFF2-40B4-BE49-F238E27FC236}">
                    <a16:creationId xmlns:a16="http://schemas.microsoft.com/office/drawing/2014/main" id="{44ACF84C-053D-49D5-9A95-945FA0D0F1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4400" y="4239384"/>
                <a:ext cx="4267200" cy="43216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itchFamily="2" charset="2"/>
                  <a:buNone/>
                </a:pPr>
                <a:r>
                  <a:rPr lang="en-US" altLang="fi-FI" sz="2400" i="1" dirty="0">
                    <a:solidFill>
                      <a:schemeClr val="tx1"/>
                    </a:solidFill>
                  </a:rPr>
                  <a:t>     Uncertainty of              </a:t>
                </a:r>
                <a:endParaRPr lang="en-US" altLang="fi-FI" sz="2400" dirty="0">
                  <a:latin typeface="Times New Roman" pitchFamily="18" charset="0"/>
                </a:endParaRPr>
              </a:p>
            </p:txBody>
          </p:sp>
          <p:pic>
            <p:nvPicPr>
              <p:cNvPr id="49" name="Picture 15" descr="F:\SummerSchoolOnRegistrationInImageAnalysisAndComputerGraphics2012\equations\eq02.png">
                <a:extLst>
                  <a:ext uri="{FF2B5EF4-FFF2-40B4-BE49-F238E27FC236}">
                    <a16:creationId xmlns:a16="http://schemas.microsoft.com/office/drawing/2014/main" id="{6F81B930-95A3-427F-BE77-A007A53629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16" t="3907" r="-1004" b="27671"/>
              <a:stretch/>
            </p:blipFill>
            <p:spPr bwMode="auto">
              <a:xfrm>
                <a:off x="3489960" y="4239384"/>
                <a:ext cx="1371600" cy="408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CC75540-5A85-452E-A317-10650C80F77A}"/>
              </a:ext>
            </a:extLst>
          </p:cNvPr>
          <p:cNvGrpSpPr/>
          <p:nvPr/>
        </p:nvGrpSpPr>
        <p:grpSpPr>
          <a:xfrm>
            <a:off x="304800" y="2584625"/>
            <a:ext cx="5791200" cy="4273375"/>
            <a:chOff x="6248400" y="1143000"/>
            <a:chExt cx="5791200" cy="427337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B6FE290-D901-4B79-8324-B1C1812D9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57695" y="3073009"/>
              <a:ext cx="5781905" cy="195619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EAB6F3B-CFD6-42F2-B43E-EA2FC49BB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48400" y="1143000"/>
              <a:ext cx="5781905" cy="1919047"/>
            </a:xfrm>
            <a:prstGeom prst="rect">
              <a:avLst/>
            </a:prstGeom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32C1BA2-59D5-40B1-8B4C-692508B85847}"/>
                </a:ext>
              </a:extLst>
            </p:cNvPr>
            <p:cNvGrpSpPr/>
            <p:nvPr/>
          </p:nvGrpSpPr>
          <p:grpSpPr>
            <a:xfrm>
              <a:off x="7239000" y="4769384"/>
              <a:ext cx="4267200" cy="646991"/>
              <a:chOff x="7239000" y="4769384"/>
              <a:chExt cx="4267200" cy="646991"/>
            </a:xfrm>
          </p:grpSpPr>
          <p:sp>
            <p:nvSpPr>
              <p:cNvPr id="55" name="Text Box 17">
                <a:extLst>
                  <a:ext uri="{FF2B5EF4-FFF2-40B4-BE49-F238E27FC236}">
                    <a16:creationId xmlns:a16="http://schemas.microsoft.com/office/drawing/2014/main" id="{475A0563-C547-496B-9799-18FCC0FE8A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39000" y="4876800"/>
                <a:ext cx="4267200" cy="43216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itchFamily="2" charset="2"/>
                  <a:buNone/>
                </a:pPr>
                <a:r>
                  <a:rPr lang="en-US" altLang="fi-FI" sz="2400" i="1" dirty="0">
                    <a:solidFill>
                      <a:schemeClr val="tx1"/>
                    </a:solidFill>
                  </a:rPr>
                  <a:t>     Samples from              </a:t>
                </a:r>
                <a:endParaRPr lang="en-US" altLang="fi-FI" sz="2400" dirty="0">
                  <a:latin typeface="Times New Roman" pitchFamily="18" charset="0"/>
                </a:endParaRPr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EFF5C73F-33B4-4679-B142-30BBC2AC87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6208" r="74704" b="13397"/>
              <a:stretch/>
            </p:blipFill>
            <p:spPr>
              <a:xfrm>
                <a:off x="9753600" y="4769384"/>
                <a:ext cx="945827" cy="646991"/>
              </a:xfrm>
              <a:prstGeom prst="rect">
                <a:avLst/>
              </a:prstGeom>
            </p:spPr>
          </p:pic>
        </p:grpSp>
      </p:grpSp>
      <p:sp>
        <p:nvSpPr>
          <p:cNvPr id="60" name="Text Box 17">
            <a:extLst>
              <a:ext uri="{FF2B5EF4-FFF2-40B4-BE49-F238E27FC236}">
                <a16:creationId xmlns:a16="http://schemas.microsoft.com/office/drawing/2014/main" id="{A51A4C4B-4CC9-4100-BFB2-4EF1EB147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6400800"/>
            <a:ext cx="44196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[Iglesias et al., Medical Image Analysis 2013]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02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689E4F-F7EC-4225-B1DA-97E610FFA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57400"/>
            <a:ext cx="5029200" cy="4191000"/>
          </a:xfrm>
        </p:spPr>
        <p:txBody>
          <a:bodyPr/>
          <a:lstStyle/>
          <a:p>
            <a:pPr marL="457200" lvl="1" indent="0">
              <a:buNone/>
            </a:pPr>
            <a:r>
              <a:rPr lang="en-GB" dirty="0"/>
              <a:t>Volumes of the subfields:</a:t>
            </a:r>
          </a:p>
          <a:p>
            <a:pPr lvl="1"/>
            <a:r>
              <a:rPr lang="en-GB" dirty="0"/>
              <a:t>Better “error bars”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2% boost in classification accuracy AD vs. controls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HMC: hippocampal subfield segmentation</a:t>
            </a:r>
            <a:endParaRPr lang="en-FI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2F7CE3-4A15-4440-887E-E14420281AD0}"/>
              </a:ext>
            </a:extLst>
          </p:cNvPr>
          <p:cNvGrpSpPr/>
          <p:nvPr/>
        </p:nvGrpSpPr>
        <p:grpSpPr>
          <a:xfrm>
            <a:off x="4170361" y="1981200"/>
            <a:ext cx="7945439" cy="4255747"/>
            <a:chOff x="4170361" y="2319547"/>
            <a:chExt cx="7945439" cy="425574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7B1C6C-9B82-4744-8F37-FBA68A572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319547"/>
              <a:ext cx="3886200" cy="4255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29D6167-F467-471E-8F86-20C168055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2762" y="2790827"/>
              <a:ext cx="1820000" cy="35904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763849-E76E-44B0-9D6D-ACB753E2D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8172" y="4492902"/>
              <a:ext cx="2191428" cy="408572"/>
            </a:xfrm>
            <a:prstGeom prst="rect">
              <a:avLst/>
            </a:prstGeom>
          </p:spPr>
        </p:pic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A3F36CA2-7703-4BFC-9C36-F48190E21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77400" y="4368074"/>
              <a:ext cx="2438400" cy="685800"/>
            </a:xfrm>
            <a:prstGeom prst="rect">
              <a:avLst/>
            </a:prstGeom>
            <a:noFill/>
            <a:ln w="60325" cap="sq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8000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 typeface="Wingdings" panose="05000000000000000000" pitchFamily="2" charset="2"/>
                <a:buNone/>
              </a:pPr>
              <a:endParaRPr lang="fi-FI" altLang="fi-FI">
                <a:solidFill>
                  <a:schemeClr val="tx2"/>
                </a:solidFill>
              </a:endParaRP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C7109327-67BA-4C1A-AC2C-8EEA2B242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361" y="2590800"/>
              <a:ext cx="2220119" cy="685800"/>
            </a:xfrm>
            <a:prstGeom prst="rect">
              <a:avLst/>
            </a:prstGeom>
            <a:noFill/>
            <a:ln w="60325" cap="sq" algn="ctr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8000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 typeface="Wingdings" panose="05000000000000000000" pitchFamily="2" charset="2"/>
                <a:buNone/>
              </a:pPr>
              <a:endParaRPr lang="fi-FI" altLang="fi-FI">
                <a:solidFill>
                  <a:schemeClr val="tx2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2F0B76F-61C5-41E9-ADCB-F594BC78903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390480" y="2790827"/>
              <a:ext cx="1153320" cy="1171573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0EA09B3-4768-446E-8144-CEE8643B693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422993" y="4741454"/>
              <a:ext cx="1269647" cy="821146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Text Box 17">
            <a:extLst>
              <a:ext uri="{FF2B5EF4-FFF2-40B4-BE49-F238E27FC236}">
                <a16:creationId xmlns:a16="http://schemas.microsoft.com/office/drawing/2014/main" id="{75B357BE-CB88-4A96-BFFA-059BBA801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6400800"/>
            <a:ext cx="44196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[Iglesias et al., Medical Image Analysis 2013]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0219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689E4F-F7EC-4225-B1DA-97E610FFA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10668000" cy="4191000"/>
          </a:xfrm>
        </p:spPr>
        <p:txBody>
          <a:bodyPr/>
          <a:lstStyle/>
          <a:p>
            <a:pPr lvl="1"/>
            <a:r>
              <a:rPr lang="en-GB" dirty="0"/>
              <a:t>Reconstruction = inverting a generative model</a:t>
            </a:r>
          </a:p>
          <a:p>
            <a:pPr lvl="1"/>
            <a:r>
              <a:rPr lang="en-GB" dirty="0"/>
              <a:t>HMC: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HMC: PET reconstruction</a:t>
            </a:r>
            <a:endParaRPr lang="en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E4D9ED-343D-4BC1-8E83-57C827E5F5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90972" y="2934114"/>
            <a:ext cx="2971428" cy="3314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66116F-0241-44D7-996F-4C3C727EA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956560"/>
            <a:ext cx="4053840" cy="3291840"/>
          </a:xfrm>
          <a:prstGeom prst="rect">
            <a:avLst/>
          </a:prstGeom>
        </p:spPr>
      </p:pic>
      <p:sp>
        <p:nvSpPr>
          <p:cNvPr id="9" name="Text Box 17">
            <a:extLst>
              <a:ext uri="{FF2B5EF4-FFF2-40B4-BE49-F238E27FC236}">
                <a16:creationId xmlns:a16="http://schemas.microsoft.com/office/drawing/2014/main" id="{0B49A354-4F7D-4FF4-83AB-10B80E806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215076"/>
            <a:ext cx="2286000" cy="4905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latin typeface="Times New Roman" pitchFamily="18" charset="0"/>
              </a:rPr>
              <a:t>projection data</a:t>
            </a: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191DB3DC-FDE4-4AA7-ACF6-7AAEFA546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248400"/>
            <a:ext cx="3733800" cy="4905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latin typeface="Times New Roman" pitchFamily="18" charset="0"/>
              </a:rPr>
              <a:t>reconstruction samples</a:t>
            </a:r>
          </a:p>
        </p:txBody>
      </p:sp>
      <p:sp>
        <p:nvSpPr>
          <p:cNvPr id="11" name="AutoShape 15">
            <a:extLst>
              <a:ext uri="{FF2B5EF4-FFF2-40B4-BE49-F238E27FC236}">
                <a16:creationId xmlns:a16="http://schemas.microsoft.com/office/drawing/2014/main" id="{D8E857FC-1BF1-48DB-9567-E285F9F29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038600"/>
            <a:ext cx="2209800" cy="5334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A9ED20-FF53-4815-BCB4-0D276806211F}"/>
              </a:ext>
            </a:extLst>
          </p:cNvPr>
          <p:cNvGrpSpPr/>
          <p:nvPr/>
        </p:nvGrpSpPr>
        <p:grpSpPr>
          <a:xfrm>
            <a:off x="2133600" y="1981200"/>
            <a:ext cx="10287000" cy="809624"/>
            <a:chOff x="2152219" y="1981200"/>
            <a:chExt cx="10287000" cy="8096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F5F015D-18C9-419B-A880-41B62C446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2219" y="2312504"/>
              <a:ext cx="4172381" cy="371428"/>
            </a:xfrm>
            <a:prstGeom prst="rect">
              <a:avLst/>
            </a:prstGeom>
          </p:spPr>
        </p:pic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7265045C-F4A5-4247-BF5D-4F20E7362E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7619" y="1981200"/>
              <a:ext cx="5181600" cy="52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Arial" pitchFamily="34" charset="0"/>
                <a:buChar char="–"/>
                <a:defRPr sz="2400">
                  <a:solidFill>
                    <a:srgbClr val="000000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Arial" pitchFamily="34" charset="0"/>
                <a:buChar char="–"/>
                <a:defRPr sz="2000">
                  <a:solidFill>
                    <a:srgbClr val="000000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>
                  <a:solidFill>
                    <a:srgbClr val="000000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rgbClr val="000000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 eaLnBrk="1" hangingPunct="1">
                <a:buNone/>
                <a:defRPr/>
              </a:pPr>
              <a:r>
                <a:rPr lang="en-US" altLang="fi-FI" sz="2400" b="1" i="1" kern="0" dirty="0">
                  <a:solidFill>
                    <a:srgbClr val="0099FF"/>
                  </a:solidFill>
                </a:rPr>
                <a:t>chosen “wisely” (using FFTs)</a:t>
              </a:r>
            </a:p>
          </p:txBody>
        </p:sp>
        <p:cxnSp>
          <p:nvCxnSpPr>
            <p:cNvPr id="14" name="Straight Connector 37">
              <a:extLst>
                <a:ext uri="{FF2B5EF4-FFF2-40B4-BE49-F238E27FC236}">
                  <a16:creationId xmlns:a16="http://schemas.microsoft.com/office/drawing/2014/main" id="{BE667C29-48A1-4E62-9624-EE5E3FE8E16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324600" y="2312504"/>
              <a:ext cx="1314019" cy="82550"/>
            </a:xfrm>
            <a:prstGeom prst="line">
              <a:avLst/>
            </a:prstGeom>
            <a:noFill/>
            <a:ln w="57150" algn="ctr">
              <a:solidFill>
                <a:srgbClr val="0099FF"/>
              </a:solidFill>
              <a:round/>
              <a:headEnd/>
              <a:tailEnd type="triangle" w="lg" len="med"/>
            </a:ln>
          </p:spPr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19C5435-1477-4199-99C2-A407B097D0F7}"/>
                </a:ext>
              </a:extLst>
            </p:cNvPr>
            <p:cNvSpPr/>
            <p:nvPr/>
          </p:nvSpPr>
          <p:spPr bwMode="auto">
            <a:xfrm>
              <a:off x="5943600" y="2181224"/>
              <a:ext cx="304800" cy="609600"/>
            </a:xfrm>
            <a:prstGeom prst="ellipse">
              <a:avLst/>
            </a:prstGeom>
            <a:noFill/>
            <a:ln w="5715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None/>
                <a:tabLst/>
              </a:pPr>
              <a:endParaRPr kumimoji="0" lang="en-FI" sz="2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8" name="Text Box 17">
            <a:extLst>
              <a:ext uri="{FF2B5EF4-FFF2-40B4-BE49-F238E27FC236}">
                <a16:creationId xmlns:a16="http://schemas.microsoft.com/office/drawing/2014/main" id="{EF966F7D-9586-4C8D-8755-A7607CDAC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7078" y="152400"/>
            <a:ext cx="4332522" cy="5270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Pedemonte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and Van Leemput, MICCAI 2015]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0657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A8346-6E09-47C6-930D-809B82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HMC: PET reconstruction</a:t>
            </a:r>
            <a:endParaRPr lang="en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8E74C9-B7EE-4F1A-8C3A-337B900B2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893696"/>
            <a:ext cx="5915024" cy="3811904"/>
          </a:xfrm>
          <a:prstGeom prst="rect">
            <a:avLst/>
          </a:prstGeom>
        </p:spPr>
      </p:pic>
      <p:sp>
        <p:nvSpPr>
          <p:cNvPr id="7" name="Text Box 17">
            <a:extLst>
              <a:ext uri="{FF2B5EF4-FFF2-40B4-BE49-F238E27FC236}">
                <a16:creationId xmlns:a16="http://schemas.microsoft.com/office/drawing/2014/main" id="{7EDA5CA1-2F88-4C89-A42B-B9FA262B7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7078" y="152400"/>
            <a:ext cx="4332522" cy="5270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Pedemonte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and Van Leemput, MICCAI 2015]</a:t>
            </a:r>
            <a:endParaRPr lang="en-US" altLang="fi-FI" sz="2400" i="1" dirty="0">
              <a:latin typeface="Times New Roman" pitchFamily="18" charset="0"/>
            </a:endParaRP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C77F72B8-22C1-4817-B79A-779B43E9E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10668000" cy="4191000"/>
          </a:xfrm>
        </p:spPr>
        <p:txBody>
          <a:bodyPr/>
          <a:lstStyle/>
          <a:p>
            <a:pPr lvl="1"/>
            <a:r>
              <a:rPr lang="en-GB" dirty="0"/>
              <a:t>Reconstruction = inverting a generative model</a:t>
            </a:r>
          </a:p>
          <a:p>
            <a:pPr lvl="1"/>
            <a:r>
              <a:rPr lang="en-GB" dirty="0"/>
              <a:t>HMC: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A3CB7B2-E27F-43BE-BDBA-EBFC460E69CD}"/>
              </a:ext>
            </a:extLst>
          </p:cNvPr>
          <p:cNvGrpSpPr/>
          <p:nvPr/>
        </p:nvGrpSpPr>
        <p:grpSpPr>
          <a:xfrm>
            <a:off x="2133600" y="1981200"/>
            <a:ext cx="10287000" cy="809624"/>
            <a:chOff x="2152219" y="1981200"/>
            <a:chExt cx="10287000" cy="80962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F0EDD92-2A0B-42A1-B5C3-A3FDAA7D4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2219" y="2312504"/>
              <a:ext cx="4172381" cy="371428"/>
            </a:xfrm>
            <a:prstGeom prst="rect">
              <a:avLst/>
            </a:prstGeom>
          </p:spPr>
        </p:pic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id="{ECC583F0-0B2B-46F8-9957-A3024F9AD1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7619" y="1981200"/>
              <a:ext cx="5181600" cy="52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Arial" pitchFamily="34" charset="0"/>
                <a:buChar char="–"/>
                <a:defRPr sz="2400">
                  <a:solidFill>
                    <a:srgbClr val="000000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Arial" pitchFamily="34" charset="0"/>
                <a:buChar char="–"/>
                <a:defRPr sz="2000">
                  <a:solidFill>
                    <a:srgbClr val="000000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>
                  <a:solidFill>
                    <a:srgbClr val="000000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rgbClr val="000000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 eaLnBrk="1" hangingPunct="1">
                <a:buNone/>
                <a:defRPr/>
              </a:pPr>
              <a:r>
                <a:rPr lang="en-US" altLang="fi-FI" sz="2400" b="1" i="1" kern="0" dirty="0">
                  <a:solidFill>
                    <a:srgbClr val="0099FF"/>
                  </a:solidFill>
                </a:rPr>
                <a:t>chosen “wisely” (using FFTs)</a:t>
              </a:r>
            </a:p>
          </p:txBody>
        </p:sp>
        <p:cxnSp>
          <p:nvCxnSpPr>
            <p:cNvPr id="28" name="Straight Connector 37">
              <a:extLst>
                <a:ext uri="{FF2B5EF4-FFF2-40B4-BE49-F238E27FC236}">
                  <a16:creationId xmlns:a16="http://schemas.microsoft.com/office/drawing/2014/main" id="{1D50478B-FC0B-4B98-B242-650F3938C7F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324600" y="2312504"/>
              <a:ext cx="1314019" cy="82550"/>
            </a:xfrm>
            <a:prstGeom prst="line">
              <a:avLst/>
            </a:prstGeom>
            <a:noFill/>
            <a:ln w="57150" algn="ctr">
              <a:solidFill>
                <a:srgbClr val="0099FF"/>
              </a:solidFill>
              <a:round/>
              <a:headEnd/>
              <a:tailEnd type="triangle" w="lg" len="med"/>
            </a:ln>
          </p:spPr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FB6E406-6E6A-43AF-B811-CFE3010CD044}"/>
                </a:ext>
              </a:extLst>
            </p:cNvPr>
            <p:cNvSpPr/>
            <p:nvPr/>
          </p:nvSpPr>
          <p:spPr bwMode="auto">
            <a:xfrm>
              <a:off x="5943600" y="2181224"/>
              <a:ext cx="304800" cy="609600"/>
            </a:xfrm>
            <a:prstGeom prst="ellipse">
              <a:avLst/>
            </a:prstGeom>
            <a:noFill/>
            <a:ln w="5715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None/>
                <a:tabLst/>
              </a:pPr>
              <a:endParaRPr kumimoji="0" lang="en-FI" sz="2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72116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/>
              <a:t>Overview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fi-FI" dirty="0">
                <a:solidFill>
                  <a:schemeClr val="accent1"/>
                </a:solidFill>
              </a:rPr>
              <a:t>Uncertainty on input using generative models</a:t>
            </a:r>
          </a:p>
          <a:p>
            <a:pPr marL="0" indent="0" eaLnBrk="1" hangingPunct="1">
              <a:buNone/>
              <a:defRPr/>
            </a:pPr>
            <a:r>
              <a:rPr lang="en-US" altLang="fi-FI" dirty="0">
                <a:solidFill>
                  <a:schemeClr val="accent1"/>
                </a:solidFill>
              </a:rPr>
              <a:t>	</a:t>
            </a:r>
          </a:p>
          <a:p>
            <a:pPr marL="0" indent="0" eaLnBrk="1" hangingPunct="1">
              <a:buNone/>
              <a:defRPr/>
            </a:pPr>
            <a:r>
              <a:rPr lang="en-US" altLang="fi-FI" dirty="0">
                <a:solidFill>
                  <a:schemeClr val="accent1"/>
                </a:solidFill>
              </a:rPr>
              <a:t>Uncertainty on output using Monte Carlo sampling</a:t>
            </a:r>
          </a:p>
          <a:p>
            <a:pPr marL="0" indent="0" eaLnBrk="1" hangingPunct="1">
              <a:buNone/>
              <a:defRPr/>
            </a:pPr>
            <a:r>
              <a:rPr lang="en-US" altLang="fi-FI" dirty="0">
                <a:solidFill>
                  <a:schemeClr val="accent1"/>
                </a:solidFill>
              </a:rPr>
              <a:t>	</a:t>
            </a:r>
          </a:p>
          <a:p>
            <a:pPr marL="0" indent="0" eaLnBrk="1" hangingPunct="1">
              <a:buNone/>
              <a:defRPr/>
            </a:pPr>
            <a:r>
              <a:rPr lang="en-US" altLang="fi-FI" dirty="0">
                <a:solidFill>
                  <a:schemeClr val="tx1"/>
                </a:solidFill>
              </a:rPr>
              <a:t>Discussion and conclusion</a:t>
            </a:r>
          </a:p>
          <a:p>
            <a:pPr marL="0" indent="0" eaLnBrk="1" hangingPunct="1">
              <a:buNone/>
              <a:defRPr/>
            </a:pPr>
            <a:endParaRPr lang="en-US" altLang="fi-FI" dirty="0">
              <a:solidFill>
                <a:schemeClr val="accent1"/>
              </a:solidFill>
            </a:endParaRPr>
          </a:p>
          <a:p>
            <a:pPr marL="0" indent="0" eaLnBrk="1" hangingPunct="1">
              <a:buNone/>
              <a:defRPr/>
            </a:pPr>
            <a:endParaRPr lang="en-US" altLang="fi-FI" dirty="0">
              <a:solidFill>
                <a:schemeClr val="accent1"/>
              </a:solidFill>
            </a:endParaRPr>
          </a:p>
          <a:p>
            <a:pPr marL="0" indent="0" eaLnBrk="1" hangingPunct="1">
              <a:buNone/>
              <a:defRPr/>
            </a:pPr>
            <a:endParaRPr lang="en-US" altLang="fi-FI" dirty="0"/>
          </a:p>
          <a:p>
            <a:pPr eaLnBrk="1" hangingPunct="1">
              <a:defRPr/>
            </a:pPr>
            <a:endParaRPr lang="en-US" altLang="fi-FI" dirty="0"/>
          </a:p>
        </p:txBody>
      </p:sp>
    </p:spTree>
    <p:extLst>
      <p:ext uri="{BB962C8B-B14F-4D97-AF65-F5344CB8AC3E}">
        <p14:creationId xmlns:p14="http://schemas.microsoft.com/office/powerpoint/2010/main" val="223595978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i-FI" dirty="0"/>
              <a:t>Discussion and Conclusion</a:t>
            </a:r>
            <a:endParaRPr lang="fi-FI" altLang="fi-FI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7A42FCE-0F74-4C7C-BBFD-8B453DB20FAD}"/>
              </a:ext>
            </a:extLst>
          </p:cNvPr>
          <p:cNvGrpSpPr/>
          <p:nvPr/>
        </p:nvGrpSpPr>
        <p:grpSpPr>
          <a:xfrm>
            <a:off x="0" y="1876425"/>
            <a:ext cx="8684726" cy="4858488"/>
            <a:chOff x="838200" y="1876425"/>
            <a:chExt cx="8684726" cy="485848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5E4133F-7D12-4D12-998D-2158C1FFB0CF}"/>
                </a:ext>
              </a:extLst>
            </p:cNvPr>
            <p:cNvGrpSpPr/>
            <p:nvPr/>
          </p:nvGrpSpPr>
          <p:grpSpPr>
            <a:xfrm>
              <a:off x="1752600" y="1876425"/>
              <a:ext cx="7770326" cy="4858488"/>
              <a:chOff x="1752600" y="1876425"/>
              <a:chExt cx="7770326" cy="485848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D82510F-DEB3-461A-A67A-272B6EE11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71800" y="1876425"/>
                <a:ext cx="6138863" cy="4752975"/>
              </a:xfrm>
              <a:prstGeom prst="rect">
                <a:avLst/>
              </a:prstGeom>
            </p:spPr>
          </p:pic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B158114C-F90E-4472-9A72-B12E2205613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048000" y="5410200"/>
                <a:ext cx="2743200" cy="1219200"/>
              </a:xfrm>
              <a:prstGeom prst="straightConnector1">
                <a:avLst/>
              </a:prstGeom>
              <a:solidFill>
                <a:schemeClr val="accent1"/>
              </a:solidFill>
              <a:ln w="222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lg" len="med"/>
              </a:ln>
              <a:effectLst/>
            </p:spPr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F3935D3D-86DD-4515-8165-BA95626315D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048000" y="2438400"/>
                <a:ext cx="0" cy="2971800"/>
              </a:xfrm>
              <a:prstGeom prst="straightConnector1">
                <a:avLst/>
              </a:prstGeom>
              <a:solidFill>
                <a:schemeClr val="accent1"/>
              </a:solidFill>
              <a:ln w="222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lg" len="med"/>
              </a:ln>
              <a:effectLst/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795340-F6B3-4F8A-9669-FC050CC880BE}"/>
                  </a:ext>
                </a:extLst>
              </p:cNvPr>
              <p:cNvSpPr txBox="1"/>
              <p:nvPr/>
            </p:nvSpPr>
            <p:spPr>
              <a:xfrm>
                <a:off x="1752600" y="2590800"/>
                <a:ext cx="1184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dirty="0"/>
                  <a:t>prediction</a:t>
                </a:r>
                <a:endParaRPr lang="en-FI" sz="18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26D6C3-AB28-4C7E-86E5-83E09775B699}"/>
                  </a:ext>
                </a:extLst>
              </p:cNvPr>
              <p:cNvSpPr txBox="1"/>
              <p:nvPr/>
            </p:nvSpPr>
            <p:spPr>
              <a:xfrm rot="1488691">
                <a:off x="4525706" y="6365581"/>
                <a:ext cx="10310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dirty="0"/>
                  <a:t>intensity</a:t>
                </a:r>
                <a:endParaRPr lang="en-FI" sz="1800" dirty="0"/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77719D2A-E2C9-4B81-9240-70663EFD157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-60000" flipV="1">
                <a:off x="5667375" y="5666616"/>
                <a:ext cx="3552825" cy="902682"/>
              </a:xfrm>
              <a:prstGeom prst="straightConnector1">
                <a:avLst/>
              </a:prstGeom>
              <a:solidFill>
                <a:schemeClr val="accent1"/>
              </a:solidFill>
              <a:ln w="222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lg" len="med"/>
              </a:ln>
              <a:effectLst/>
            </p:spPr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A16D7F-7634-471A-BC7B-FED6CC69AEC0}"/>
                  </a:ext>
                </a:extLst>
              </p:cNvPr>
              <p:cNvSpPr txBox="1"/>
              <p:nvPr/>
            </p:nvSpPr>
            <p:spPr>
              <a:xfrm rot="20668275">
                <a:off x="7901969" y="5772842"/>
                <a:ext cx="16209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dirty="0"/>
                  <a:t>input variation</a:t>
                </a:r>
                <a:endParaRPr lang="en-FI" sz="1800" dirty="0"/>
              </a:p>
            </p:txBody>
          </p:sp>
        </p:grpSp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011F520-AE62-4F3F-8475-6E92DF08FB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5562600"/>
              <a:ext cx="1905000" cy="52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Arial" pitchFamily="34" charset="0"/>
                <a:buChar char="–"/>
                <a:defRPr sz="2400">
                  <a:solidFill>
                    <a:srgbClr val="000000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Arial" pitchFamily="34" charset="0"/>
                <a:buChar char="–"/>
                <a:defRPr sz="2000">
                  <a:solidFill>
                    <a:srgbClr val="000000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>
                  <a:solidFill>
                    <a:srgbClr val="000000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rgbClr val="000000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 eaLnBrk="1" hangingPunct="1">
                <a:buNone/>
                <a:defRPr/>
              </a:pPr>
              <a:r>
                <a:rPr lang="en-US" altLang="fi-FI" sz="2400" b="1" i="1" kern="0" dirty="0">
                  <a:solidFill>
                    <a:srgbClr val="0099FF"/>
                  </a:solidFill>
                </a:rPr>
                <a:t>uncertainty on output</a:t>
              </a:r>
            </a:p>
          </p:txBody>
        </p:sp>
        <p:cxnSp>
          <p:nvCxnSpPr>
            <p:cNvPr id="17" name="Straight Connector 37">
              <a:extLst>
                <a:ext uri="{FF2B5EF4-FFF2-40B4-BE49-F238E27FC236}">
                  <a16:creationId xmlns:a16="http://schemas.microsoft.com/office/drawing/2014/main" id="{EAF2BB88-DB39-4191-B373-D1E8741C8F2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819910" y="4800600"/>
              <a:ext cx="1752600" cy="685800"/>
            </a:xfrm>
            <a:prstGeom prst="line">
              <a:avLst/>
            </a:prstGeom>
            <a:noFill/>
            <a:ln w="57150" algn="ctr">
              <a:solidFill>
                <a:srgbClr val="0099FF"/>
              </a:solidFill>
              <a:round/>
              <a:headEnd/>
              <a:tailEnd type="triangle" w="lg" len="med"/>
            </a:ln>
          </p:spPr>
        </p:cxnSp>
        <p:cxnSp>
          <p:nvCxnSpPr>
            <p:cNvPr id="18" name="Straight Connector 37">
              <a:extLst>
                <a:ext uri="{FF2B5EF4-FFF2-40B4-BE49-F238E27FC236}">
                  <a16:creationId xmlns:a16="http://schemas.microsoft.com/office/drawing/2014/main" id="{6E5C0B78-4174-418F-AA40-8E456E8E266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819910" y="5257800"/>
              <a:ext cx="1828800" cy="228600"/>
            </a:xfrm>
            <a:prstGeom prst="line">
              <a:avLst/>
            </a:prstGeom>
            <a:noFill/>
            <a:ln w="57150" algn="ctr">
              <a:solidFill>
                <a:srgbClr val="0099FF"/>
              </a:solidFill>
              <a:round/>
              <a:headEnd/>
              <a:tailEnd type="triangle" w="lg" len="med"/>
            </a:ln>
          </p:spPr>
        </p:cxnSp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55B50EF6-FA3D-45E9-BD2C-7542913683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0" y="2901950"/>
              <a:ext cx="1905000" cy="52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Arial" pitchFamily="34" charset="0"/>
                <a:buChar char="–"/>
                <a:defRPr sz="2400">
                  <a:solidFill>
                    <a:srgbClr val="000000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Arial" pitchFamily="34" charset="0"/>
                <a:buChar char="–"/>
                <a:defRPr sz="2000">
                  <a:solidFill>
                    <a:srgbClr val="000000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>
                  <a:solidFill>
                    <a:srgbClr val="000000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rgbClr val="000000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 eaLnBrk="1" hangingPunct="1">
                <a:buNone/>
                <a:defRPr/>
              </a:pPr>
              <a:r>
                <a:rPr lang="en-US" altLang="fi-FI" sz="2400" b="1" i="1" kern="0" dirty="0">
                  <a:solidFill>
                    <a:srgbClr val="0099FF"/>
                  </a:solidFill>
                </a:rPr>
                <a:t>uncertainty on input</a:t>
              </a:r>
            </a:p>
          </p:txBody>
        </p:sp>
        <p:cxnSp>
          <p:nvCxnSpPr>
            <p:cNvPr id="20" name="Straight Connector 37">
              <a:extLst>
                <a:ext uri="{FF2B5EF4-FFF2-40B4-BE49-F238E27FC236}">
                  <a16:creationId xmlns:a16="http://schemas.microsoft.com/office/drawing/2014/main" id="{D177020F-6AE4-4625-9BAD-DF6220479F5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24400" y="3725862"/>
              <a:ext cx="2286000" cy="527050"/>
            </a:xfrm>
            <a:prstGeom prst="line">
              <a:avLst/>
            </a:prstGeom>
            <a:noFill/>
            <a:ln w="57150" algn="ctr">
              <a:solidFill>
                <a:srgbClr val="0099FF"/>
              </a:solidFill>
              <a:round/>
              <a:headEnd/>
              <a:tailEnd type="triangle" w="lg" len="med"/>
            </a:ln>
          </p:spPr>
        </p:cxnSp>
        <p:cxnSp>
          <p:nvCxnSpPr>
            <p:cNvPr id="21" name="Straight Connector 37">
              <a:extLst>
                <a:ext uri="{FF2B5EF4-FFF2-40B4-BE49-F238E27FC236}">
                  <a16:creationId xmlns:a16="http://schemas.microsoft.com/office/drawing/2014/main" id="{D1BB4A5E-BE2D-40EC-A077-6CD7DB2E3AA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24400" y="3725862"/>
              <a:ext cx="533400" cy="1074738"/>
            </a:xfrm>
            <a:prstGeom prst="line">
              <a:avLst/>
            </a:prstGeom>
            <a:noFill/>
            <a:ln w="57150" algn="ctr">
              <a:solidFill>
                <a:srgbClr val="0099FF"/>
              </a:solidFill>
              <a:round/>
              <a:headEnd/>
              <a:tailEnd type="triangle" w="lg" len="med"/>
            </a:ln>
          </p:spPr>
        </p:cxnSp>
      </p:grpSp>
      <p:sp>
        <p:nvSpPr>
          <p:cNvPr id="53250" name="Content Placeholder 1"/>
          <p:cNvSpPr>
            <a:spLocks noGrp="1"/>
          </p:cNvSpPr>
          <p:nvPr>
            <p:ph idx="1"/>
          </p:nvPr>
        </p:nvSpPr>
        <p:spPr>
          <a:xfrm>
            <a:off x="7717167" y="1879600"/>
            <a:ext cx="4322429" cy="4191000"/>
          </a:xfrm>
        </p:spPr>
        <p:txBody>
          <a:bodyPr/>
          <a:lstStyle/>
          <a:p>
            <a:pPr lvl="1">
              <a:buFontTx/>
              <a:buChar char="–"/>
            </a:pPr>
            <a:r>
              <a:rPr lang="en-US" altLang="fi-FI" dirty="0"/>
              <a:t>Generative models </a:t>
            </a:r>
            <a:r>
              <a:rPr lang="en-US" altLang="fi-FI" i="1" u="sng" dirty="0"/>
              <a:t>in addition to</a:t>
            </a:r>
            <a:r>
              <a:rPr lang="en-US" altLang="fi-FI" dirty="0"/>
              <a:t> discriminative models</a:t>
            </a:r>
          </a:p>
          <a:p>
            <a:pPr lvl="1">
              <a:buFontTx/>
              <a:buChar char="–"/>
            </a:pPr>
            <a:r>
              <a:rPr lang="en-US" altLang="fi-FI" dirty="0"/>
              <a:t>Monte Carlo sampling </a:t>
            </a:r>
            <a:r>
              <a:rPr lang="en-US" altLang="fi-FI" i="1" u="sng" dirty="0"/>
              <a:t>in addition</a:t>
            </a:r>
            <a:r>
              <a:rPr lang="en-US" altLang="fi-FI" dirty="0"/>
              <a:t> to variational approximations</a:t>
            </a:r>
          </a:p>
          <a:p>
            <a:pPr lvl="1">
              <a:buFontTx/>
              <a:buChar char="–"/>
            </a:pPr>
            <a:endParaRPr lang="en-US" altLang="fi-FI" dirty="0"/>
          </a:p>
          <a:p>
            <a:pPr lvl="1">
              <a:buFontTx/>
              <a:buChar char="–"/>
            </a:pPr>
            <a:endParaRPr lang="en-US" altLang="fi-FI" dirty="0"/>
          </a:p>
          <a:p>
            <a:pPr lvl="1">
              <a:buFontTx/>
              <a:buChar char="–"/>
            </a:pPr>
            <a:endParaRPr lang="en-US" altLang="fi-FI" dirty="0"/>
          </a:p>
          <a:p>
            <a:pPr lvl="1">
              <a:buFontTx/>
              <a:buChar char="–"/>
            </a:pPr>
            <a:endParaRPr lang="en-US" altLang="fi-FI" dirty="0"/>
          </a:p>
          <a:p>
            <a:pPr lvl="1">
              <a:buFontTx/>
              <a:buChar char="–"/>
            </a:pPr>
            <a:endParaRPr lang="en-US" altLang="fi-FI" dirty="0"/>
          </a:p>
          <a:p>
            <a:pPr lvl="1">
              <a:buFontTx/>
              <a:buChar char="–"/>
            </a:pPr>
            <a:endParaRPr lang="en-US" altLang="fi-FI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1592A3-2D3F-4C5B-AD36-8EBF3CB38E6E}"/>
              </a:ext>
            </a:extLst>
          </p:cNvPr>
          <p:cNvSpPr txBox="1"/>
          <p:nvPr/>
        </p:nvSpPr>
        <p:spPr bwMode="auto">
          <a:xfrm>
            <a:off x="8686800" y="4315584"/>
            <a:ext cx="3124200" cy="2390016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r>
              <a:rPr lang="en-US" dirty="0">
                <a:solidFill>
                  <a:srgbClr val="0000FF"/>
                </a:solidFill>
              </a:rPr>
              <a:t>Main drawback is computational speed, but sometimes it’s worth it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“stefano pedemonte”的图片搜索结果">
            <a:extLst>
              <a:ext uri="{FF2B5EF4-FFF2-40B4-BE49-F238E27FC236}">
                <a16:creationId xmlns:a16="http://schemas.microsoft.com/office/drawing/2014/main" id="{C1441E68-9F27-4C9A-924B-26B0128DB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39" y="4781552"/>
            <a:ext cx="1771648" cy="17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0CD7CA-0EEE-4662-9070-891A973F6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6802" y="4770220"/>
            <a:ext cx="1563229" cy="185918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6F2FE50-799F-4919-A339-891637951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  <a:endParaRPr lang="en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811F02-6975-47B9-A029-CBB151ECC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937242"/>
            <a:ext cx="7315200" cy="2482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BA9FDF-52DC-4891-848F-FFD63EC53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149" y="4772814"/>
            <a:ext cx="1390650" cy="18565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89EB2E-3E89-49E4-921F-A9DD503554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8563" y="4770220"/>
            <a:ext cx="1387236" cy="1859180"/>
          </a:xfrm>
          <a:prstGeom prst="rect">
            <a:avLst/>
          </a:prstGeom>
        </p:spPr>
      </p:pic>
      <p:sp>
        <p:nvSpPr>
          <p:cNvPr id="12" name="Text Box 17">
            <a:extLst>
              <a:ext uri="{FF2B5EF4-FFF2-40B4-BE49-F238E27FC236}">
                <a16:creationId xmlns:a16="http://schemas.microsoft.com/office/drawing/2014/main" id="{E6A6628F-95B0-4DB6-B769-149A144D6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99" y="6449214"/>
            <a:ext cx="1699550" cy="33258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dirty="0">
                <a:solidFill>
                  <a:schemeClr val="tx1"/>
                </a:solidFill>
                <a:latin typeface="Times New Roman" pitchFamily="18" charset="0"/>
              </a:rPr>
              <a:t>Eugenio Iglesias</a:t>
            </a:r>
            <a:endParaRPr lang="en-US" altLang="fi-FI" sz="2400" dirty="0">
              <a:latin typeface="Times New Roman" pitchFamily="18" charset="0"/>
            </a:endParaRP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2B94E338-12C9-462D-B71D-B4E6D7423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487" y="6449214"/>
            <a:ext cx="1479515" cy="33258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dirty="0" err="1">
                <a:solidFill>
                  <a:schemeClr val="tx1"/>
                </a:solidFill>
                <a:latin typeface="Times New Roman" pitchFamily="18" charset="0"/>
              </a:rPr>
              <a:t>Oula</a:t>
            </a:r>
            <a:r>
              <a:rPr lang="en-US" altLang="fi-FI" sz="1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fi-FI" sz="1600" dirty="0" err="1">
                <a:solidFill>
                  <a:schemeClr val="tx1"/>
                </a:solidFill>
                <a:latin typeface="Times New Roman" pitchFamily="18" charset="0"/>
              </a:rPr>
              <a:t>Puonti</a:t>
            </a:r>
            <a:endParaRPr lang="en-US" altLang="fi-FI" sz="2400" dirty="0">
              <a:latin typeface="Times New Roman" pitchFamily="18" charset="0"/>
            </a:endParaRP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819D8AC0-AEC1-4889-8F59-1E838F1B5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159" y="6449214"/>
            <a:ext cx="1345014" cy="33258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dirty="0">
                <a:solidFill>
                  <a:schemeClr val="tx1"/>
                </a:solidFill>
                <a:latin typeface="Times New Roman" pitchFamily="18" charset="0"/>
              </a:rPr>
              <a:t>Mikael </a:t>
            </a:r>
            <a:r>
              <a:rPr lang="en-US" altLang="fi-FI" sz="1600" dirty="0" err="1">
                <a:solidFill>
                  <a:schemeClr val="tx1"/>
                </a:solidFill>
                <a:latin typeface="Times New Roman" pitchFamily="18" charset="0"/>
              </a:rPr>
              <a:t>Agn</a:t>
            </a:r>
            <a:endParaRPr lang="en-US" altLang="fi-FI" sz="2400" dirty="0">
              <a:latin typeface="Times New Roman" pitchFamily="18" charset="0"/>
            </a:endParaRP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F43DF889-97DC-42A3-87DF-9AAE9E534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4075" y="4191003"/>
            <a:ext cx="4363924" cy="38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dirty="0">
                <a:solidFill>
                  <a:schemeClr val="tx1"/>
                </a:solidFill>
                <a:latin typeface="Times New Roman" pitchFamily="18" charset="0"/>
              </a:rPr>
              <a:t>Laboratory for Computational Neuroimaging</a:t>
            </a:r>
            <a:endParaRPr lang="en-US" altLang="fi-FI" sz="2400" dirty="0">
              <a:latin typeface="Times New Roman" pitchFamily="18" charset="0"/>
            </a:endParaRP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BDB12E0F-9657-412C-9E72-57DB8BB35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87" y="6449214"/>
            <a:ext cx="1860513" cy="33258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dirty="0">
                <a:solidFill>
                  <a:schemeClr val="tx1"/>
                </a:solidFill>
                <a:latin typeface="Times New Roman" pitchFamily="18" charset="0"/>
              </a:rPr>
              <a:t>Stefano </a:t>
            </a:r>
            <a:r>
              <a:rPr lang="en-US" altLang="fi-FI" sz="1600" dirty="0" err="1">
                <a:solidFill>
                  <a:schemeClr val="tx1"/>
                </a:solidFill>
                <a:latin typeface="Times New Roman" pitchFamily="18" charset="0"/>
              </a:rPr>
              <a:t>Pedemonte</a:t>
            </a:r>
            <a:endParaRPr lang="en-US" altLang="fi-FI" sz="2400" dirty="0">
              <a:latin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B8A9BF-ED49-4580-AAC2-7B394B1CA6E9}"/>
              </a:ext>
            </a:extLst>
          </p:cNvPr>
          <p:cNvSpPr txBox="1"/>
          <p:nvPr/>
        </p:nvSpPr>
        <p:spPr bwMode="auto">
          <a:xfrm>
            <a:off x="8458200" y="1905000"/>
            <a:ext cx="3124200" cy="2390016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algn="ctr">
              <a:buClr>
                <a:schemeClr val="tx1"/>
              </a:buClr>
              <a:buSzPct val="75000"/>
              <a:defRPr/>
            </a:pPr>
            <a:r>
              <a:rPr lang="en-US" dirty="0">
                <a:solidFill>
                  <a:srgbClr val="0000FF"/>
                </a:solidFill>
              </a:rPr>
              <a:t>We’re hiring!</a:t>
            </a:r>
          </a:p>
          <a:p>
            <a:pPr algn="ctr">
              <a:buClr>
                <a:schemeClr val="tx1"/>
              </a:buClr>
              <a:buSzPct val="75000"/>
              <a:defRPr/>
            </a:pPr>
            <a:endParaRPr lang="en-US" dirty="0">
              <a:solidFill>
                <a:srgbClr val="0000FF"/>
              </a:solidFill>
            </a:endParaRPr>
          </a:p>
          <a:p>
            <a:pPr algn="ctr">
              <a:buClr>
                <a:schemeClr val="tx1"/>
              </a:buClr>
              <a:buSzPct val="75000"/>
              <a:defRPr/>
            </a:pPr>
            <a:r>
              <a:rPr lang="en-US" dirty="0">
                <a:solidFill>
                  <a:srgbClr val="0000FF"/>
                </a:solidFill>
              </a:rPr>
              <a:t>(postdoc in Boston)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53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/>
              <a:t>Overview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fi-FI" dirty="0">
                <a:solidFill>
                  <a:schemeClr val="tx1"/>
                </a:solidFill>
              </a:rPr>
              <a:t>Uncertainty on input using generative models</a:t>
            </a:r>
          </a:p>
          <a:p>
            <a:pPr marL="0" indent="0" eaLnBrk="1" hangingPunct="1">
              <a:buNone/>
              <a:defRPr/>
            </a:pPr>
            <a:r>
              <a:rPr lang="en-US" altLang="fi-FI" dirty="0">
                <a:solidFill>
                  <a:schemeClr val="accent1"/>
                </a:solidFill>
              </a:rPr>
              <a:t>	</a:t>
            </a:r>
          </a:p>
          <a:p>
            <a:pPr marL="0" indent="0" eaLnBrk="1" hangingPunct="1">
              <a:buNone/>
              <a:defRPr/>
            </a:pPr>
            <a:r>
              <a:rPr lang="en-US" altLang="fi-FI" dirty="0">
                <a:solidFill>
                  <a:schemeClr val="accent1"/>
                </a:solidFill>
              </a:rPr>
              <a:t>Uncertainty on output using Monte Carlo sampling</a:t>
            </a:r>
          </a:p>
          <a:p>
            <a:pPr marL="0" indent="0" eaLnBrk="1" hangingPunct="1">
              <a:buNone/>
              <a:defRPr/>
            </a:pPr>
            <a:r>
              <a:rPr lang="en-US" altLang="fi-FI" dirty="0">
                <a:solidFill>
                  <a:schemeClr val="accent1"/>
                </a:solidFill>
              </a:rPr>
              <a:t>	</a:t>
            </a:r>
          </a:p>
          <a:p>
            <a:pPr marL="0" indent="0" eaLnBrk="1" hangingPunct="1">
              <a:buNone/>
              <a:defRPr/>
            </a:pPr>
            <a:r>
              <a:rPr lang="en-US" altLang="fi-FI" dirty="0">
                <a:solidFill>
                  <a:schemeClr val="accent1"/>
                </a:solidFill>
              </a:rPr>
              <a:t>Discussion and conclusion</a:t>
            </a:r>
          </a:p>
          <a:p>
            <a:pPr marL="0" indent="0" eaLnBrk="1" hangingPunct="1">
              <a:buNone/>
              <a:defRPr/>
            </a:pPr>
            <a:endParaRPr lang="en-US" altLang="fi-FI" dirty="0">
              <a:solidFill>
                <a:schemeClr val="accent1"/>
              </a:solidFill>
            </a:endParaRPr>
          </a:p>
          <a:p>
            <a:pPr marL="0" indent="0" eaLnBrk="1" hangingPunct="1">
              <a:buNone/>
              <a:defRPr/>
            </a:pPr>
            <a:endParaRPr lang="en-US" altLang="fi-FI" dirty="0">
              <a:solidFill>
                <a:schemeClr val="accent1"/>
              </a:solidFill>
            </a:endParaRPr>
          </a:p>
          <a:p>
            <a:pPr marL="0" indent="0" eaLnBrk="1" hangingPunct="1">
              <a:buNone/>
              <a:defRPr/>
            </a:pPr>
            <a:endParaRPr lang="en-US" altLang="fi-FI" dirty="0"/>
          </a:p>
          <a:p>
            <a:pPr eaLnBrk="1" hangingPunct="1">
              <a:defRPr/>
            </a:pPr>
            <a:endParaRPr lang="en-US" altLang="fi-FI" dirty="0"/>
          </a:p>
        </p:txBody>
      </p:sp>
    </p:spTree>
    <p:extLst>
      <p:ext uri="{BB962C8B-B14F-4D97-AF65-F5344CB8AC3E}">
        <p14:creationId xmlns:p14="http://schemas.microsoft.com/office/powerpoint/2010/main" val="160637968"/>
      </p:ext>
    </p:extLst>
  </p:cSld>
  <p:clrMapOvr>
    <a:masterClrMapping/>
  </p:clrMapOvr>
</p:sld>
</file>

<file path=ppt/theme/theme1.xml><?xml version="1.0" encoding="utf-8"?>
<a:theme xmlns:a="http://schemas.openxmlformats.org/drawingml/2006/main" name="Kapseli">
  <a:themeElements>
    <a:clrScheme name="Kapseli 3">
      <a:dk1>
        <a:srgbClr val="000000"/>
      </a:dk1>
      <a:lt1>
        <a:srgbClr val="FFFFFF"/>
      </a:lt1>
      <a:dk2>
        <a:srgbClr val="000000"/>
      </a:dk2>
      <a:lt2>
        <a:srgbClr val="5F5F5F"/>
      </a:lt2>
      <a:accent1>
        <a:srgbClr val="C0C0C0"/>
      </a:accent1>
      <a:accent2>
        <a:srgbClr val="808080"/>
      </a:accent2>
      <a:accent3>
        <a:srgbClr val="FFFFFF"/>
      </a:accent3>
      <a:accent4>
        <a:srgbClr val="000000"/>
      </a:accent4>
      <a:accent5>
        <a:srgbClr val="DCDCDC"/>
      </a:accent5>
      <a:accent6>
        <a:srgbClr val="737373"/>
      </a:accent6>
      <a:hlink>
        <a:srgbClr val="5F5F5F"/>
      </a:hlink>
      <a:folHlink>
        <a:srgbClr val="969696"/>
      </a:folHlink>
    </a:clrScheme>
    <a:fontScheme name="Kapsel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75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75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Kapseli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eli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el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eli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27983</TotalTime>
  <Words>2132</Words>
  <Application>Microsoft Office PowerPoint</Application>
  <PresentationFormat>Widescreen</PresentationFormat>
  <Paragraphs>609</Paragraphs>
  <Slides>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1" baseType="lpstr">
      <vt:lpstr>Arial</vt:lpstr>
      <vt:lpstr>Times New Roman</vt:lpstr>
      <vt:lpstr>Wingdings</vt:lpstr>
      <vt:lpstr>Kapseli</vt:lpstr>
      <vt:lpstr>Input and Output Uncertainty in Medical Image Analysis</vt:lpstr>
      <vt:lpstr>Uncertainty in input and output?</vt:lpstr>
      <vt:lpstr>Uncertainty in input and output?</vt:lpstr>
      <vt:lpstr>Uncertainty in input and output?</vt:lpstr>
      <vt:lpstr>Uncertainty in input and output?</vt:lpstr>
      <vt:lpstr>Uncertainty in input and output?</vt:lpstr>
      <vt:lpstr>Uncertainty in input and output?</vt:lpstr>
      <vt:lpstr>Uncertainty in input and output?</vt:lpstr>
      <vt:lpstr>Overview</vt:lpstr>
      <vt:lpstr>Brain segmentation in the clinic</vt:lpstr>
      <vt:lpstr>Discriminative methods?</vt:lpstr>
      <vt:lpstr>Discriminative methods?</vt:lpstr>
      <vt:lpstr>Discriminative methods?</vt:lpstr>
      <vt:lpstr>Discriminative methods?</vt:lpstr>
      <vt:lpstr>Discriminative methods?</vt:lpstr>
      <vt:lpstr>Generative methods: Gaussian mixture model</vt:lpstr>
      <vt:lpstr>Generative methods: Gaussian mixture model</vt:lpstr>
      <vt:lpstr>Generative methods: Gaussian mixture model</vt:lpstr>
      <vt:lpstr>Generative methods: Gaussian mixture model</vt:lpstr>
      <vt:lpstr>Generative methods: Gaussian mixture model</vt:lpstr>
      <vt:lpstr>Generative methods: Gaussian mixture model</vt:lpstr>
      <vt:lpstr>Generative methods: Gaussian mixture model</vt:lpstr>
      <vt:lpstr>Generative methods: Gaussian mixture model</vt:lpstr>
      <vt:lpstr>Generative methods: Gaussian mixture model</vt:lpstr>
      <vt:lpstr>Generative methods: Gaussian mixture model</vt:lpstr>
      <vt:lpstr>Generative methods: Gaussian mixture model</vt:lpstr>
      <vt:lpstr>Gaussian mixture model</vt:lpstr>
      <vt:lpstr>Generative models</vt:lpstr>
      <vt:lpstr>Generative models</vt:lpstr>
      <vt:lpstr>Segmentation = inverse problem</vt:lpstr>
      <vt:lpstr>Segmentation = inverse problem</vt:lpstr>
      <vt:lpstr>Gaussian mixture model</vt:lpstr>
      <vt:lpstr>Anatomical model</vt:lpstr>
      <vt:lpstr>Imaging model</vt:lpstr>
      <vt:lpstr>“Inverting” the model</vt:lpstr>
      <vt:lpstr>Adding pathology into the mix…</vt:lpstr>
      <vt:lpstr>Idea: alter the generative model</vt:lpstr>
      <vt:lpstr>PowerPoint Presentation</vt:lpstr>
      <vt:lpstr>PowerPoint Presentation</vt:lpstr>
      <vt:lpstr>PowerPoint Presentation</vt:lpstr>
      <vt:lpstr>PowerPoint Presentation</vt:lpstr>
      <vt:lpstr>Tiny brain structures</vt:lpstr>
      <vt:lpstr>Segmentation method same as before</vt:lpstr>
      <vt:lpstr>Discriminative methods?</vt:lpstr>
      <vt:lpstr>PowerPoint Presentation</vt:lpstr>
      <vt:lpstr>PowerPoint Presentation</vt:lpstr>
      <vt:lpstr>Overview</vt:lpstr>
      <vt:lpstr>Uncertainty papers from me/my group…</vt:lpstr>
      <vt:lpstr>Monte Carlo (MC) sampling</vt:lpstr>
      <vt:lpstr>Why Monte Carlo sampling?</vt:lpstr>
      <vt:lpstr>Variational approximations (mean-field)?</vt:lpstr>
      <vt:lpstr>BTW: dropout at test time?</vt:lpstr>
      <vt:lpstr>Monte Carlo sampling in high dimensions</vt:lpstr>
      <vt:lpstr>Monte Carlo sampling in high dimensions</vt:lpstr>
      <vt:lpstr>Monte Carlo sampling in high dimensions</vt:lpstr>
      <vt:lpstr>Monte Carlo sampling in high dimensions</vt:lpstr>
      <vt:lpstr>Monte Carlo sampling in high dimensions</vt:lpstr>
      <vt:lpstr>Monte Carlo sampling in high dimensions</vt:lpstr>
      <vt:lpstr>Monte Carlo sampling in high dimensions</vt:lpstr>
      <vt:lpstr>Gibbs sampling</vt:lpstr>
      <vt:lpstr>Gibbs sampling</vt:lpstr>
      <vt:lpstr>Gibbs sampling</vt:lpstr>
      <vt:lpstr>Gibbs sampling</vt:lpstr>
      <vt:lpstr>Gibbs sampling: Gaussian mixture model</vt:lpstr>
      <vt:lpstr>Gibbs sampling: radiation therapy application</vt:lpstr>
      <vt:lpstr>Gibbs sampling: MI-based registration</vt:lpstr>
      <vt:lpstr>Hamiltonian Monte Carlo (HMC)</vt:lpstr>
      <vt:lpstr>Hamiltonian Monte Carlo (HMC)</vt:lpstr>
      <vt:lpstr>Hamiltonian Monte Carlo (HMC)</vt:lpstr>
      <vt:lpstr>Hamiltonian Monte Carlo (HMC)</vt:lpstr>
      <vt:lpstr>Hamiltonian Monte Carlo (HMC)</vt:lpstr>
      <vt:lpstr>Hamiltonian Monte Carlo (HMC)</vt:lpstr>
      <vt:lpstr>Hamiltonian Monte Carlo (HMC)</vt:lpstr>
      <vt:lpstr>HMC: hippocampal subfield segmentation</vt:lpstr>
      <vt:lpstr>HMC: hippocampal subfield segmentation</vt:lpstr>
      <vt:lpstr>HMC: hippocampal subfield segmentation</vt:lpstr>
      <vt:lpstr>HMC: hippocampal subfield segmentation</vt:lpstr>
      <vt:lpstr>HMC: hippocampal subfield segmentation</vt:lpstr>
      <vt:lpstr>HMC: hippocampal subfield segmentation</vt:lpstr>
      <vt:lpstr>HMC: hippocampal subfield segmentation</vt:lpstr>
      <vt:lpstr>PowerPoint Presentation</vt:lpstr>
      <vt:lpstr>HMC: hippocampal subfield segmentation</vt:lpstr>
      <vt:lpstr>HMC: PET reconstruction</vt:lpstr>
      <vt:lpstr>HMC: PET reconstruction</vt:lpstr>
      <vt:lpstr>Overview</vt:lpstr>
      <vt:lpstr>Discussion and Conclusion</vt:lpstr>
      <vt:lpstr>Acknowledgements</vt:lpstr>
    </vt:vector>
  </TitlesOfParts>
  <Company>Röntgen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Segmentation </dc:title>
  <dc:creator>vanleko</dc:creator>
  <cp:lastModifiedBy>Koen Van Leemput</cp:lastModifiedBy>
  <cp:revision>1599</cp:revision>
  <cp:lastPrinted>1601-01-01T00:00:00Z</cp:lastPrinted>
  <dcterms:created xsi:type="dcterms:W3CDTF">2002-11-09T20:20:43Z</dcterms:created>
  <dcterms:modified xsi:type="dcterms:W3CDTF">2019-10-17T03:15:38Z</dcterms:modified>
</cp:coreProperties>
</file>